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06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8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2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6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9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9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1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86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70F58-0272-0447-9072-5AB0380921FE}" type="datetimeFigureOut">
              <a:rPr lang="en-US" smtClean="0"/>
              <a:t>12/03/2013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7644-6632-074C-9C4B-A38AEC096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8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06" y="2130425"/>
            <a:ext cx="7801694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Android:</a:t>
            </a:r>
            <a:br>
              <a:rPr lang="en-GB" dirty="0" smtClean="0"/>
            </a:br>
            <a:r>
              <a:rPr lang="en-GB" dirty="0" smtClean="0"/>
              <a:t>Animation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665" y="3886200"/>
            <a:ext cx="7105131" cy="1752600"/>
          </a:xfrm>
        </p:spPr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907" y="152830"/>
            <a:ext cx="2765936" cy="20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</a:t>
            </a:r>
            <a:r>
              <a:rPr lang="en-GB" dirty="0" err="1" smtClean="0"/>
              <a:t>BouncingBalls.java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15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Interpolated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8538"/>
            <a:ext cx="8229600" cy="3038725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 smtClean="0"/>
              <a:t>ValueAnimator</a:t>
            </a:r>
            <a:r>
              <a:rPr lang="en-GB" dirty="0" smtClean="0"/>
              <a:t> calculates </a:t>
            </a:r>
            <a:r>
              <a:rPr lang="en-GB" i="1" dirty="0" smtClean="0"/>
              <a:t>elapsed fraction </a:t>
            </a:r>
            <a:r>
              <a:rPr lang="en-GB" dirty="0" smtClean="0"/>
              <a:t>(i.e., fraction of animation time period elapsed)</a:t>
            </a:r>
          </a:p>
          <a:p>
            <a:r>
              <a:rPr lang="en-GB" dirty="0" smtClean="0"/>
              <a:t>Then </a:t>
            </a:r>
            <a:r>
              <a:rPr lang="en-GB" b="1" dirty="0" err="1" smtClean="0"/>
              <a:t>TimeInterpolator</a:t>
            </a:r>
            <a:r>
              <a:rPr lang="en-GB" dirty="0" smtClean="0"/>
              <a:t> uses elapsed fraction to calculate </a:t>
            </a:r>
            <a:r>
              <a:rPr lang="en-GB" i="1" dirty="0" smtClean="0"/>
              <a:t>interpolated fraction</a:t>
            </a:r>
            <a:endParaRPr lang="en-GB" dirty="0" smtClean="0"/>
          </a:p>
          <a:p>
            <a:pPr lvl="1"/>
            <a:r>
              <a:rPr lang="en-GB" dirty="0" smtClean="0"/>
              <a:t>fraction of total change in animated property for this elapsed fraction</a:t>
            </a:r>
          </a:p>
          <a:p>
            <a:pPr lvl="1"/>
            <a:r>
              <a:rPr lang="en-GB" dirty="0" smtClean="0"/>
              <a:t>e.g., in example above, interpolated fraction is 0.15 when elapsed fraction is 0.25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17638"/>
            <a:ext cx="7213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3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the property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8538"/>
            <a:ext cx="8229600" cy="3038725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ValueAnimator</a:t>
            </a:r>
            <a:r>
              <a:rPr lang="en-GB" dirty="0" smtClean="0"/>
              <a:t> uses </a:t>
            </a:r>
            <a:r>
              <a:rPr lang="en-GB" dirty="0" err="1" smtClean="0"/>
              <a:t>TypeEvaluator</a:t>
            </a:r>
            <a:r>
              <a:rPr lang="en-GB" dirty="0" smtClean="0"/>
              <a:t> to calculate the value of the animated property, based on</a:t>
            </a:r>
          </a:p>
          <a:p>
            <a:pPr lvl="1"/>
            <a:r>
              <a:rPr lang="en-GB" dirty="0" smtClean="0"/>
              <a:t>the starting value</a:t>
            </a:r>
          </a:p>
          <a:p>
            <a:pPr lvl="1"/>
            <a:r>
              <a:rPr lang="en-GB" dirty="0" smtClean="0"/>
              <a:t>the interpolated fraction</a:t>
            </a:r>
          </a:p>
          <a:p>
            <a:pPr lvl="1"/>
            <a:r>
              <a:rPr lang="en-GB" dirty="0" smtClean="0"/>
              <a:t>the ending value</a:t>
            </a:r>
          </a:p>
          <a:p>
            <a:r>
              <a:rPr lang="en-GB" dirty="0" smtClean="0"/>
              <a:t>e.g., in above example, property value for interpolated value of 0.15 is 0.15 x (40-0)=6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17638"/>
            <a:ext cx="7213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View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View animation only allows you to animate View objects</a:t>
            </a:r>
          </a:p>
          <a:p>
            <a:pPr lvl="1"/>
            <a:r>
              <a:rPr lang="en-GB" dirty="0" smtClean="0"/>
              <a:t>You need to write your own code if you want to animate non-View objects</a:t>
            </a:r>
          </a:p>
          <a:p>
            <a:r>
              <a:rPr lang="en-GB" dirty="0" smtClean="0"/>
              <a:t>View animation only lets you animate certain aspects of a View (e.g., scaling and rotation)</a:t>
            </a:r>
          </a:p>
          <a:p>
            <a:r>
              <a:rPr lang="en-GB" dirty="0" smtClean="0"/>
              <a:t>View animation only affects where View is drawn, not where it “actually” is</a:t>
            </a:r>
          </a:p>
          <a:p>
            <a:pPr lvl="1"/>
            <a:r>
              <a:rPr lang="en-GB" dirty="0" smtClean="0"/>
              <a:t>e.g., if you animate a button, the place where you click does not move!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875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Property vs. View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Previous constraints of View animation completely removed</a:t>
            </a:r>
          </a:p>
          <a:p>
            <a:r>
              <a:rPr lang="en-GB" dirty="0" smtClean="0"/>
              <a:t>Can animate any property of </a:t>
            </a:r>
            <a:r>
              <a:rPr lang="en-GB" i="1" dirty="0" smtClean="0"/>
              <a:t>any object – View or non-View!</a:t>
            </a:r>
          </a:p>
          <a:p>
            <a:pPr lvl="1"/>
            <a:r>
              <a:rPr lang="en-GB" dirty="0" smtClean="0"/>
              <a:t>Object itself is modified</a:t>
            </a:r>
          </a:p>
          <a:p>
            <a:r>
              <a:rPr lang="en-GB" dirty="0" smtClean="0"/>
              <a:t>You assign animators to the properties you want to animate</a:t>
            </a:r>
          </a:p>
          <a:p>
            <a:pPr lvl="1"/>
            <a:r>
              <a:rPr lang="en-GB" dirty="0" smtClean="0"/>
              <a:t>e.g., </a:t>
            </a:r>
            <a:r>
              <a:rPr lang="en-GB" dirty="0" err="1" smtClean="0"/>
              <a:t>color</a:t>
            </a:r>
            <a:r>
              <a:rPr lang="en-GB" dirty="0" smtClean="0"/>
              <a:t>, position, size</a:t>
            </a:r>
          </a:p>
          <a:p>
            <a:r>
              <a:rPr lang="en-GB" dirty="0" smtClean="0"/>
              <a:t>You define how animation happens</a:t>
            </a:r>
          </a:p>
          <a:p>
            <a:pPr lvl="1"/>
            <a:r>
              <a:rPr lang="en-GB" dirty="0" smtClean="0"/>
              <a:t>e.g., interpolations and synchronization of multiple animators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5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View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View animation takes less time to set up and needs less code</a:t>
            </a:r>
          </a:p>
          <a:p>
            <a:r>
              <a:rPr lang="en-GB" dirty="0" smtClean="0"/>
              <a:t>So use it if it achieves everything you need to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3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Property animation API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8474"/>
            <a:ext cx="8229600" cy="269908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Most of the property animation system’s API is in the </a:t>
            </a:r>
            <a:r>
              <a:rPr lang="en-GB" b="1" dirty="0" err="1" smtClean="0"/>
              <a:t>android.animation</a:t>
            </a:r>
            <a:r>
              <a:rPr lang="en-GB" b="1" dirty="0" smtClean="0"/>
              <a:t> </a:t>
            </a:r>
            <a:r>
              <a:rPr lang="en-GB" dirty="0" smtClean="0"/>
              <a:t>package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developer.android.com</a:t>
            </a:r>
            <a:r>
              <a:rPr lang="en-GB" dirty="0"/>
              <a:t>/reference/android/animation/package-</a:t>
            </a:r>
            <a:r>
              <a:rPr lang="en-GB" dirty="0" err="1"/>
              <a:t>summary.html</a:t>
            </a:r>
            <a:endParaRPr lang="en-GB" dirty="0" smtClean="0"/>
          </a:p>
          <a:p>
            <a:r>
              <a:rPr lang="en-GB" dirty="0" smtClean="0"/>
              <a:t>You can also use the View animation interpolators in property animation</a:t>
            </a:r>
          </a:p>
          <a:p>
            <a:pPr lvl="1"/>
            <a:r>
              <a:rPr lang="en-GB" dirty="0" smtClean="0"/>
              <a:t>available in </a:t>
            </a:r>
            <a:r>
              <a:rPr lang="en-GB" b="1" dirty="0" err="1" smtClean="0"/>
              <a:t>android.view.animation</a:t>
            </a:r>
            <a:endParaRPr lang="en-GB" b="1" dirty="0" smtClean="0"/>
          </a:p>
          <a:p>
            <a:pPr lvl="1"/>
            <a:r>
              <a:rPr lang="en-GB" dirty="0"/>
              <a:t>http://</a:t>
            </a:r>
            <a:r>
              <a:rPr lang="en-GB" dirty="0" err="1"/>
              <a:t>developer.android.com</a:t>
            </a:r>
            <a:r>
              <a:rPr lang="en-GB" dirty="0"/>
              <a:t>/reference/android/view/animation/package-</a:t>
            </a:r>
            <a:r>
              <a:rPr lang="en-GB" dirty="0" err="1"/>
              <a:t>summary.html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26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15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Animators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52" y="935789"/>
            <a:ext cx="6172147" cy="569494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Animator</a:t>
            </a:r>
            <a:r>
              <a:rPr lang="en-GB" dirty="0" smtClean="0"/>
              <a:t>s are used to create animations</a:t>
            </a:r>
          </a:p>
          <a:p>
            <a:pPr lvl="1"/>
            <a:r>
              <a:rPr lang="en-GB" dirty="0" smtClean="0"/>
              <a:t>usually done by a subclass of Animator</a:t>
            </a:r>
          </a:p>
          <a:p>
            <a:pPr lvl="1"/>
            <a:r>
              <a:rPr lang="en-GB" dirty="0" smtClean="0"/>
              <a:t>The following subclasses extend Animator</a:t>
            </a:r>
          </a:p>
          <a:p>
            <a:pPr lvl="2"/>
            <a:r>
              <a:rPr lang="en-GB" b="1" dirty="0" err="1" smtClean="0"/>
              <a:t>ValueAnimator</a:t>
            </a:r>
            <a:endParaRPr lang="en-GB" dirty="0" smtClean="0"/>
          </a:p>
          <a:p>
            <a:pPr lvl="3"/>
            <a:r>
              <a:rPr lang="en-GB" dirty="0" smtClean="0"/>
              <a:t>main timing engine for property animation</a:t>
            </a:r>
          </a:p>
          <a:p>
            <a:pPr lvl="3"/>
            <a:r>
              <a:rPr lang="en-GB" dirty="0" smtClean="0"/>
              <a:t>computes values for animated property</a:t>
            </a:r>
          </a:p>
          <a:p>
            <a:pPr lvl="3"/>
            <a:r>
              <a:rPr lang="en-GB" dirty="0" smtClean="0"/>
              <a:t>contains information about repeats, behaviour, listeners that receive update events</a:t>
            </a:r>
          </a:p>
          <a:p>
            <a:pPr lvl="3"/>
            <a:r>
              <a:rPr lang="en-GB" dirty="0" smtClean="0"/>
              <a:t>can set custom types to evaluate</a:t>
            </a:r>
          </a:p>
          <a:p>
            <a:pPr lvl="3"/>
            <a:r>
              <a:rPr lang="en-GB" dirty="0" smtClean="0"/>
              <a:t>only calculates property values</a:t>
            </a:r>
          </a:p>
          <a:p>
            <a:pPr lvl="3"/>
            <a:r>
              <a:rPr lang="en-GB" dirty="0" smtClean="0"/>
              <a:t>does NOT set values on the animated object</a:t>
            </a:r>
          </a:p>
          <a:p>
            <a:pPr lvl="2"/>
            <a:r>
              <a:rPr lang="en-GB" b="1" dirty="0" err="1" smtClean="0"/>
              <a:t>ObjectAnimator</a:t>
            </a:r>
            <a:endParaRPr lang="en-GB" b="1" dirty="0" smtClean="0"/>
          </a:p>
          <a:p>
            <a:pPr lvl="3"/>
            <a:r>
              <a:rPr lang="en-GB" dirty="0" smtClean="0"/>
              <a:t>subclass of </a:t>
            </a:r>
            <a:r>
              <a:rPr lang="en-GB" dirty="0" err="1" smtClean="0"/>
              <a:t>ValueAnimator</a:t>
            </a:r>
            <a:endParaRPr lang="en-GB" dirty="0" smtClean="0"/>
          </a:p>
          <a:p>
            <a:pPr lvl="3"/>
            <a:r>
              <a:rPr lang="en-GB" dirty="0" smtClean="0"/>
              <a:t>allows target object and property to be set</a:t>
            </a:r>
          </a:p>
          <a:p>
            <a:pPr lvl="3"/>
            <a:r>
              <a:rPr lang="en-GB" dirty="0" smtClean="0"/>
              <a:t>updates animated property value</a:t>
            </a:r>
          </a:p>
          <a:p>
            <a:pPr lvl="3"/>
            <a:r>
              <a:rPr lang="en-GB" dirty="0" smtClean="0"/>
              <a:t>used most of the time</a:t>
            </a:r>
          </a:p>
          <a:p>
            <a:pPr lvl="3"/>
            <a:r>
              <a:rPr lang="en-GB" dirty="0" smtClean="0"/>
              <a:t>requires specific </a:t>
            </a:r>
            <a:r>
              <a:rPr lang="en-GB" dirty="0" err="1" smtClean="0"/>
              <a:t>accessors</a:t>
            </a:r>
            <a:r>
              <a:rPr lang="en-GB" dirty="0" smtClean="0"/>
              <a:t> to be available on the target object</a:t>
            </a:r>
          </a:p>
          <a:p>
            <a:pPr lvl="2"/>
            <a:r>
              <a:rPr lang="en-GB" b="1" dirty="0" err="1" smtClean="0"/>
              <a:t>AnimatorSet</a:t>
            </a:r>
            <a:endParaRPr lang="en-GB" b="1" dirty="0" smtClean="0"/>
          </a:p>
          <a:p>
            <a:pPr lvl="3"/>
            <a:r>
              <a:rPr lang="en-GB" dirty="0" smtClean="0"/>
              <a:t>allows animations to be grouped so that they play together, sequentially or after a delay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2" y="1516138"/>
            <a:ext cx="2057453" cy="45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1628"/>
            <a:ext cx="8229600" cy="289333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Evaluators tell property animation system how to calculate values for animated properties</a:t>
            </a:r>
          </a:p>
          <a:p>
            <a:r>
              <a:rPr lang="en-GB" dirty="0" smtClean="0"/>
              <a:t>Calculate animated property values using timing data provided by Animator class and start and end values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32" y="1417637"/>
            <a:ext cx="8165367" cy="19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Property animation system provides following Evaluators</a:t>
            </a:r>
          </a:p>
          <a:p>
            <a:pPr lvl="1"/>
            <a:r>
              <a:rPr lang="en-GB" b="1" dirty="0" err="1" smtClean="0"/>
              <a:t>IntEvaluator</a:t>
            </a:r>
            <a:r>
              <a:rPr lang="en-GB" dirty="0" smtClean="0"/>
              <a:t> – default for calculating </a:t>
            </a:r>
            <a:r>
              <a:rPr lang="en-GB" dirty="0" err="1" smtClean="0"/>
              <a:t>int</a:t>
            </a:r>
            <a:r>
              <a:rPr lang="en-GB" dirty="0" smtClean="0"/>
              <a:t> values</a:t>
            </a:r>
          </a:p>
          <a:p>
            <a:pPr lvl="1"/>
            <a:r>
              <a:rPr lang="en-GB" b="1" dirty="0" err="1" smtClean="0"/>
              <a:t>FloatEvaluator</a:t>
            </a:r>
            <a:r>
              <a:rPr lang="en-GB" dirty="0" smtClean="0"/>
              <a:t> – default for calculating floats</a:t>
            </a:r>
          </a:p>
          <a:p>
            <a:pPr lvl="1"/>
            <a:r>
              <a:rPr lang="en-GB" b="1" dirty="0" err="1" smtClean="0"/>
              <a:t>ArgbEvaluator</a:t>
            </a:r>
            <a:r>
              <a:rPr lang="en-GB" dirty="0" smtClean="0"/>
              <a:t> – default for calculating hexadecimal colour values</a:t>
            </a:r>
          </a:p>
          <a:p>
            <a:pPr lvl="1"/>
            <a:r>
              <a:rPr lang="en-GB" b="1" dirty="0" err="1" smtClean="0"/>
              <a:t>TypeEvaluator</a:t>
            </a:r>
            <a:r>
              <a:rPr lang="en-GB" dirty="0" smtClean="0"/>
              <a:t> – interface that lets you create your own evaluator if type of animated property is not </a:t>
            </a:r>
            <a:r>
              <a:rPr lang="en-GB" dirty="0" err="1" smtClean="0"/>
              <a:t>int</a:t>
            </a:r>
            <a:r>
              <a:rPr lang="en-GB" dirty="0" smtClean="0"/>
              <a:t>, float or colour</a:t>
            </a:r>
          </a:p>
          <a:p>
            <a:pPr lvl="2"/>
            <a:r>
              <a:rPr lang="en-GB" dirty="0" smtClean="0"/>
              <a:t>Can also use for custom evaluator of </a:t>
            </a:r>
            <a:r>
              <a:rPr lang="en-GB" dirty="0" err="1" smtClean="0"/>
              <a:t>int</a:t>
            </a:r>
            <a:r>
              <a:rPr lang="en-GB" dirty="0" smtClean="0"/>
              <a:t>, float or colour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5646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http://</a:t>
            </a:r>
            <a:r>
              <a:rPr lang="en-GB" dirty="0" err="1" smtClean="0"/>
              <a:t>developer.android.com</a:t>
            </a:r>
            <a:r>
              <a:rPr lang="en-GB" dirty="0" smtClean="0"/>
              <a:t>/guide/topics/graphics/</a:t>
            </a:r>
            <a:r>
              <a:rPr lang="en-GB" dirty="0" err="1" smtClean="0"/>
              <a:t>index.html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53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Interpolators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0311"/>
            <a:ext cx="8229600" cy="30194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Interpolator defines how animated property values in an animation are calculated as a function of time, e.g., </a:t>
            </a:r>
          </a:p>
          <a:p>
            <a:pPr lvl="1"/>
            <a:r>
              <a:rPr lang="en-GB" b="1" dirty="0" smtClean="0"/>
              <a:t>linear interpolator </a:t>
            </a:r>
            <a:r>
              <a:rPr lang="en-GB" dirty="0" smtClean="0"/>
              <a:t>– constant rate of animated property value change throughout</a:t>
            </a:r>
          </a:p>
          <a:p>
            <a:pPr lvl="1"/>
            <a:r>
              <a:rPr lang="en-GB" dirty="0" smtClean="0"/>
              <a:t>or </a:t>
            </a:r>
            <a:r>
              <a:rPr lang="en-GB" b="1" dirty="0" smtClean="0"/>
              <a:t>non-linear</a:t>
            </a:r>
            <a:r>
              <a:rPr lang="en-GB" dirty="0" smtClean="0"/>
              <a:t> – e.g., accelerating at the beginning, decelerating at the 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19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Interpolators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Interpolators provided by </a:t>
            </a:r>
            <a:r>
              <a:rPr lang="en-GB" dirty="0" err="1" smtClean="0"/>
              <a:t>android.view.animation</a:t>
            </a:r>
            <a:endParaRPr lang="en-GB" dirty="0" smtClean="0"/>
          </a:p>
          <a:p>
            <a:pPr lvl="1"/>
            <a:r>
              <a:rPr lang="en-GB" b="1" dirty="0" err="1" smtClean="0"/>
              <a:t>AccelerateDecelerateInterpolator</a:t>
            </a:r>
            <a:r>
              <a:rPr lang="en-GB" dirty="0" smtClean="0"/>
              <a:t> – rate increases then decreases</a:t>
            </a:r>
            <a:endParaRPr lang="en-GB" b="1" dirty="0" smtClean="0"/>
          </a:p>
          <a:p>
            <a:pPr lvl="1"/>
            <a:r>
              <a:rPr lang="en-GB" b="1" dirty="0" err="1" smtClean="0"/>
              <a:t>AccelerateInterpolator</a:t>
            </a:r>
            <a:r>
              <a:rPr lang="en-GB" dirty="0"/>
              <a:t> </a:t>
            </a:r>
            <a:r>
              <a:rPr lang="en-GB" dirty="0" smtClean="0"/>
              <a:t>– rate increases</a:t>
            </a:r>
            <a:endParaRPr lang="en-GB" b="1" dirty="0" smtClean="0"/>
          </a:p>
          <a:p>
            <a:pPr lvl="1"/>
            <a:r>
              <a:rPr lang="en-GB" b="1" dirty="0" err="1" smtClean="0"/>
              <a:t>AnticipateInterpolator</a:t>
            </a:r>
            <a:r>
              <a:rPr lang="en-GB" dirty="0" smtClean="0"/>
              <a:t> – rate starts backward then flings forward</a:t>
            </a:r>
            <a:endParaRPr lang="en-GB" b="1" dirty="0" smtClean="0"/>
          </a:p>
          <a:p>
            <a:pPr lvl="1"/>
            <a:r>
              <a:rPr lang="en-GB" b="1" dirty="0" err="1" smtClean="0"/>
              <a:t>AnticipateOvershootInterpolator</a:t>
            </a:r>
            <a:r>
              <a:rPr lang="en-GB" dirty="0" smtClean="0"/>
              <a:t> – rate starts backwards, flings forward, overshoots and returns to target end value</a:t>
            </a:r>
            <a:endParaRPr lang="en-GB" b="1" dirty="0" smtClean="0"/>
          </a:p>
          <a:p>
            <a:pPr lvl="1"/>
            <a:r>
              <a:rPr lang="en-GB" b="1" dirty="0" err="1" smtClean="0"/>
              <a:t>BounceInterpolator</a:t>
            </a:r>
            <a:r>
              <a:rPr lang="en-GB" dirty="0" smtClean="0"/>
              <a:t> – change bounces at the end</a:t>
            </a:r>
            <a:endParaRPr lang="en-GB" b="1" dirty="0" smtClean="0"/>
          </a:p>
          <a:p>
            <a:pPr lvl="1"/>
            <a:r>
              <a:rPr lang="en-GB" b="1" dirty="0" err="1" smtClean="0"/>
              <a:t>CycleInterpolator</a:t>
            </a:r>
            <a:r>
              <a:rPr lang="en-GB" b="1" dirty="0"/>
              <a:t> </a:t>
            </a:r>
            <a:r>
              <a:rPr lang="en-GB" dirty="0" smtClean="0"/>
              <a:t>– repeats for a specified number of cycles</a:t>
            </a:r>
            <a:endParaRPr lang="en-GB" b="1" dirty="0" smtClean="0"/>
          </a:p>
          <a:p>
            <a:pPr lvl="1"/>
            <a:r>
              <a:rPr lang="en-GB" b="1" dirty="0" err="1" smtClean="0"/>
              <a:t>DecelerateInterpolator</a:t>
            </a:r>
            <a:r>
              <a:rPr lang="en-GB" dirty="0" smtClean="0"/>
              <a:t> – rate decreases</a:t>
            </a:r>
            <a:endParaRPr lang="en-GB" b="1" dirty="0" smtClean="0"/>
          </a:p>
          <a:p>
            <a:pPr lvl="1"/>
            <a:r>
              <a:rPr lang="en-GB" b="1" dirty="0" err="1" smtClean="0"/>
              <a:t>LinearInterpolator</a:t>
            </a:r>
            <a:r>
              <a:rPr lang="en-GB" dirty="0" smtClean="0"/>
              <a:t> – constant rate</a:t>
            </a:r>
            <a:endParaRPr lang="en-GB" b="1" dirty="0" smtClean="0"/>
          </a:p>
          <a:p>
            <a:pPr lvl="1"/>
            <a:r>
              <a:rPr lang="en-GB" b="1" dirty="0" err="1" smtClean="0"/>
              <a:t>OvershootInterpolator</a:t>
            </a:r>
            <a:r>
              <a:rPr lang="en-GB" dirty="0" smtClean="0"/>
              <a:t> – flings forwards, overshoots and returns to target end value</a:t>
            </a:r>
            <a:endParaRPr lang="en-GB" b="1" dirty="0" smtClean="0"/>
          </a:p>
          <a:p>
            <a:pPr lvl="1"/>
            <a:r>
              <a:rPr lang="en-GB" b="1" dirty="0" err="1" smtClean="0"/>
              <a:t>TimeInterpolator</a:t>
            </a:r>
            <a:r>
              <a:rPr lang="en-GB" dirty="0"/>
              <a:t> </a:t>
            </a:r>
            <a:r>
              <a:rPr lang="en-GB" dirty="0" smtClean="0"/>
              <a:t>– interface for defining your own interpolator</a:t>
            </a:r>
            <a:endParaRPr lang="en-GB" b="1" dirty="0" smtClean="0"/>
          </a:p>
          <a:p>
            <a:r>
              <a:rPr lang="en-GB" dirty="0" smtClean="0"/>
              <a:t>Can implement your own interpolator by implementing </a:t>
            </a:r>
            <a:r>
              <a:rPr lang="en-GB" dirty="0" err="1" smtClean="0"/>
              <a:t>TimeInterpolator</a:t>
            </a:r>
            <a:r>
              <a:rPr lang="en-GB" dirty="0" smtClean="0"/>
              <a:t> interface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5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Animating with </a:t>
            </a:r>
            <a:r>
              <a:rPr lang="en-GB" dirty="0" err="1" smtClean="0"/>
              <a:t>ValueAnimator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6241"/>
            <a:ext cx="8229600" cy="1778896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ValueAnimator</a:t>
            </a:r>
            <a:r>
              <a:rPr lang="en-GB" dirty="0" smtClean="0"/>
              <a:t> lets you define a range of </a:t>
            </a:r>
            <a:r>
              <a:rPr lang="en-GB" dirty="0" err="1" smtClean="0"/>
              <a:t>int</a:t>
            </a:r>
            <a:r>
              <a:rPr lang="en-GB" dirty="0" smtClean="0"/>
              <a:t>, float or colour values to animate through</a:t>
            </a:r>
          </a:p>
          <a:p>
            <a:r>
              <a:rPr lang="en-GB" dirty="0" smtClean="0"/>
              <a:t>Get a </a:t>
            </a:r>
            <a:r>
              <a:rPr lang="en-GB" dirty="0" err="1" smtClean="0"/>
              <a:t>ValueAnimator</a:t>
            </a:r>
            <a:r>
              <a:rPr lang="en-GB" dirty="0" smtClean="0"/>
              <a:t> by calling one of its factory methods</a:t>
            </a:r>
          </a:p>
          <a:p>
            <a:pPr lvl="1"/>
            <a:r>
              <a:rPr lang="en-GB" i="1" dirty="0" err="1" smtClean="0"/>
              <a:t>ofInt</a:t>
            </a:r>
            <a:r>
              <a:rPr lang="en-GB" dirty="0" smtClean="0"/>
              <a:t>(), </a:t>
            </a:r>
            <a:r>
              <a:rPr lang="en-GB" i="1" dirty="0" err="1" smtClean="0"/>
              <a:t>ofFloat</a:t>
            </a:r>
            <a:r>
              <a:rPr lang="en-GB" dirty="0" smtClean="0"/>
              <a:t>() or </a:t>
            </a:r>
            <a:r>
              <a:rPr lang="en-GB" i="1" dirty="0" err="1" smtClean="0"/>
              <a:t>ofObject</a:t>
            </a:r>
            <a:r>
              <a:rPr lang="en-GB" dirty="0" smtClean="0"/>
              <a:t>()</a:t>
            </a:r>
          </a:p>
          <a:p>
            <a:r>
              <a:rPr lang="en-GB" dirty="0" smtClean="0"/>
              <a:t>See </a:t>
            </a:r>
            <a:r>
              <a:rPr lang="en-GB" dirty="0" smtClean="0"/>
              <a:t>above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297" y="4148003"/>
            <a:ext cx="5347947" cy="688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7" y="1307159"/>
            <a:ext cx="7560779" cy="26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Animating with </a:t>
            </a:r>
            <a:r>
              <a:rPr lang="en-GB" dirty="0" err="1" smtClean="0"/>
              <a:t>ValueAnimator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7190"/>
            <a:ext cx="8229600" cy="3538974"/>
          </a:xfrm>
        </p:spPr>
        <p:txBody>
          <a:bodyPr/>
          <a:lstStyle/>
          <a:p>
            <a:r>
              <a:rPr lang="en-GB" dirty="0"/>
              <a:t>Can also specify a custom type to </a:t>
            </a:r>
            <a:r>
              <a:rPr lang="en-GB" dirty="0" smtClean="0"/>
              <a:t>animate</a:t>
            </a:r>
          </a:p>
          <a:p>
            <a:pPr lvl="1"/>
            <a:r>
              <a:rPr lang="en-GB" dirty="0" smtClean="0"/>
              <a:t>see above</a:t>
            </a:r>
          </a:p>
          <a:p>
            <a:r>
              <a:rPr lang="en-GB" dirty="0" smtClean="0"/>
              <a:t>Here, </a:t>
            </a:r>
            <a:r>
              <a:rPr lang="en-GB" dirty="0" err="1" smtClean="0"/>
              <a:t>ValueAnimator</a:t>
            </a:r>
            <a:r>
              <a:rPr lang="en-GB" dirty="0" smtClean="0"/>
              <a:t> calculates values between </a:t>
            </a:r>
            <a:r>
              <a:rPr lang="en-GB" dirty="0" err="1" smtClean="0"/>
              <a:t>startPropertyValue</a:t>
            </a:r>
            <a:r>
              <a:rPr lang="en-GB" dirty="0" smtClean="0"/>
              <a:t> and </a:t>
            </a:r>
            <a:r>
              <a:rPr lang="en-GB" dirty="0" err="1" smtClean="0"/>
              <a:t>endPropertyValue</a:t>
            </a:r>
            <a:r>
              <a:rPr lang="en-GB" dirty="0" smtClean="0"/>
              <a:t>, using </a:t>
            </a:r>
            <a:r>
              <a:rPr lang="en-GB" dirty="0" err="1" smtClean="0"/>
              <a:t>MyTypeEvaluator</a:t>
            </a:r>
            <a:r>
              <a:rPr lang="en-GB" dirty="0" smtClean="0"/>
              <a:t>()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45772" y="1417638"/>
            <a:ext cx="5670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ValueAnimator</a:t>
            </a:r>
            <a:r>
              <a:rPr lang="en-US" sz="1400" dirty="0">
                <a:latin typeface="Courier"/>
                <a:cs typeface="Courier"/>
              </a:rPr>
              <a:t> animation = </a:t>
            </a:r>
            <a:r>
              <a:rPr lang="en-US" sz="1400" dirty="0" err="1">
                <a:latin typeface="Courier"/>
                <a:cs typeface="Courier"/>
              </a:rPr>
              <a:t>ValueAnimator.ofObject</a:t>
            </a:r>
            <a:r>
              <a:rPr lang="en-US" sz="1400" dirty="0" smtClean="0">
                <a:latin typeface="Courier"/>
                <a:cs typeface="Courier"/>
              </a:rPr>
              <a:t>(</a:t>
            </a: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smtClean="0">
                <a:latin typeface="Courier"/>
                <a:cs typeface="Courier"/>
              </a:rPr>
              <a:t>new </a:t>
            </a:r>
            <a:r>
              <a:rPr lang="en-US" sz="1400" dirty="0" err="1">
                <a:latin typeface="Courier"/>
                <a:cs typeface="Courier"/>
              </a:rPr>
              <a:t>MyTypeEvaluator</a:t>
            </a:r>
            <a:r>
              <a:rPr lang="en-US" sz="1400" dirty="0">
                <a:latin typeface="Courier"/>
                <a:cs typeface="Courier"/>
              </a:rPr>
              <a:t>(), 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	</a:t>
            </a:r>
            <a:r>
              <a:rPr lang="en-US" sz="1400" dirty="0" err="1" smtClean="0">
                <a:latin typeface="Courier"/>
                <a:cs typeface="Courier"/>
              </a:rPr>
              <a:t>startPropertyValue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endPropertyValue</a:t>
            </a:r>
            <a:r>
              <a:rPr lang="en-US" sz="1400" dirty="0">
                <a:latin typeface="Courier"/>
                <a:cs typeface="Courier"/>
              </a:rPr>
              <a:t>);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 err="1">
                <a:latin typeface="Courier"/>
                <a:cs typeface="Courier"/>
              </a:rPr>
              <a:t>animation.setDuration</a:t>
            </a:r>
            <a:r>
              <a:rPr lang="en-US" sz="1400" dirty="0">
                <a:latin typeface="Courier"/>
                <a:cs typeface="Courier"/>
              </a:rPr>
              <a:t>(1000);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 err="1">
                <a:latin typeface="Courier"/>
                <a:cs typeface="Courier"/>
              </a:rPr>
              <a:t>animation.start</a:t>
            </a:r>
            <a:r>
              <a:rPr lang="en-US" sz="1400" dirty="0">
                <a:latin typeface="Courier"/>
                <a:cs typeface="Courier"/>
              </a:rPr>
              <a:t>();</a:t>
            </a:r>
            <a:endParaRPr lang="en-GB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8819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Animation Listeners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3488"/>
            <a:ext cx="8229600" cy="2270931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ValueAnimator</a:t>
            </a:r>
            <a:r>
              <a:rPr lang="en-GB" dirty="0" smtClean="0"/>
              <a:t> does not set values in animated object properties</a:t>
            </a:r>
          </a:p>
          <a:p>
            <a:pPr lvl="1"/>
            <a:r>
              <a:rPr lang="en-GB" dirty="0" smtClean="0"/>
              <a:t>Only computes values</a:t>
            </a:r>
          </a:p>
          <a:p>
            <a:r>
              <a:rPr lang="en-GB" dirty="0" smtClean="0"/>
              <a:t>Define </a:t>
            </a:r>
            <a:r>
              <a:rPr lang="en-GB" b="1" dirty="0" err="1" smtClean="0"/>
              <a:t>AnimatorUpdateListener</a:t>
            </a:r>
            <a:r>
              <a:rPr lang="en-GB" dirty="0" err="1" smtClean="0"/>
              <a:t>s</a:t>
            </a:r>
            <a:r>
              <a:rPr lang="en-GB" dirty="0" smtClean="0"/>
              <a:t> in </a:t>
            </a:r>
            <a:r>
              <a:rPr lang="en-GB" dirty="0" err="1" smtClean="0"/>
              <a:t>ValueAnimator</a:t>
            </a:r>
            <a:r>
              <a:rPr lang="en-GB" dirty="0" smtClean="0"/>
              <a:t> to handle important events during the animation</a:t>
            </a:r>
            <a:r>
              <a:rPr lang="en-GB" i="1" dirty="0" smtClean="0"/>
              <a:t> </a:t>
            </a:r>
            <a:r>
              <a:rPr lang="en-GB" dirty="0" smtClean="0"/>
              <a:t>(e.g., frame updates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Need to implement </a:t>
            </a:r>
            <a:r>
              <a:rPr lang="en-GB" i="1" dirty="0" err="1" smtClean="0"/>
              <a:t>onAnimationUpdate</a:t>
            </a:r>
            <a:r>
              <a:rPr lang="en-GB" dirty="0" smtClean="0"/>
              <a:t>(</a:t>
            </a:r>
            <a:r>
              <a:rPr lang="en-GB" dirty="0" err="1" smtClean="0"/>
              <a:t>ValueAnimator</a:t>
            </a:r>
            <a:r>
              <a:rPr lang="en-GB" dirty="0" smtClean="0"/>
              <a:t> animation)</a:t>
            </a:r>
            <a:endParaRPr lang="en-GB" dirty="0" smtClean="0"/>
          </a:p>
          <a:p>
            <a:r>
              <a:rPr lang="en-GB" dirty="0" smtClean="0"/>
              <a:t>Get calculated value for the current frame refresh by calling </a:t>
            </a:r>
            <a:r>
              <a:rPr lang="en-GB" dirty="0" err="1" smtClean="0"/>
              <a:t>ValueAnimator’s</a:t>
            </a:r>
            <a:r>
              <a:rPr lang="en-GB" dirty="0" smtClean="0"/>
              <a:t> </a:t>
            </a:r>
            <a:r>
              <a:rPr lang="en-GB" i="1" dirty="0" err="1" smtClean="0"/>
              <a:t>getAnimatedValue</a:t>
            </a:r>
            <a:r>
              <a:rPr lang="en-GB" dirty="0" smtClean="0"/>
              <a:t>()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15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8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Animating with </a:t>
            </a:r>
            <a:r>
              <a:rPr lang="en-GB" dirty="0" err="1" smtClean="0"/>
              <a:t>ObjectAnimator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120369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ObjectAnimator</a:t>
            </a:r>
            <a:r>
              <a:rPr lang="en-GB" dirty="0" smtClean="0"/>
              <a:t> is a subclass of </a:t>
            </a:r>
            <a:r>
              <a:rPr lang="en-GB" dirty="0" err="1" smtClean="0"/>
              <a:t>ValueAnimator</a:t>
            </a:r>
            <a:endParaRPr lang="en-GB" dirty="0" smtClean="0"/>
          </a:p>
          <a:p>
            <a:pPr lvl="1"/>
            <a:r>
              <a:rPr lang="en-GB" dirty="0" smtClean="0"/>
              <a:t>Combines timing and calculation functionality of </a:t>
            </a:r>
            <a:r>
              <a:rPr lang="en-GB" dirty="0" err="1" smtClean="0"/>
              <a:t>ValueAnimator</a:t>
            </a:r>
            <a:r>
              <a:rPr lang="en-GB" dirty="0" smtClean="0"/>
              <a:t> with ability to set values in animated properties</a:t>
            </a:r>
          </a:p>
          <a:p>
            <a:pPr lvl="1"/>
            <a:r>
              <a:rPr lang="en-GB" dirty="0" smtClean="0"/>
              <a:t>No need to define </a:t>
            </a:r>
            <a:r>
              <a:rPr lang="en-GB" dirty="0" err="1" smtClean="0"/>
              <a:t>AnimatorUpdateListeners</a:t>
            </a:r>
            <a:endParaRPr lang="en-GB" dirty="0" smtClean="0"/>
          </a:p>
          <a:p>
            <a:r>
              <a:rPr lang="en-GB" dirty="0" smtClean="0"/>
              <a:t>Create an </a:t>
            </a:r>
            <a:r>
              <a:rPr lang="en-GB" dirty="0" err="1" smtClean="0"/>
              <a:t>ObjectAnimator</a:t>
            </a:r>
            <a:r>
              <a:rPr lang="en-GB" dirty="0" smtClean="0"/>
              <a:t> by using one of the factory methods and passing</a:t>
            </a:r>
          </a:p>
          <a:p>
            <a:pPr lvl="1"/>
            <a:r>
              <a:rPr lang="en-GB" dirty="0" smtClean="0"/>
              <a:t>object</a:t>
            </a:r>
          </a:p>
          <a:p>
            <a:pPr lvl="1"/>
            <a:r>
              <a:rPr lang="en-GB" dirty="0" smtClean="0"/>
              <a:t>property (as a String)</a:t>
            </a:r>
          </a:p>
          <a:p>
            <a:pPr lvl="1"/>
            <a:r>
              <a:rPr lang="en-GB" dirty="0" smtClean="0"/>
              <a:t>starting and ending value of animated property</a:t>
            </a:r>
          </a:p>
          <a:p>
            <a:r>
              <a:rPr lang="en-GB" dirty="0" smtClean="0"/>
              <a:t>See above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417638"/>
            <a:ext cx="863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an </a:t>
            </a:r>
            <a:r>
              <a:rPr lang="en-GB" dirty="0" err="1" smtClean="0"/>
              <a:t>ObjectAnimator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for the </a:t>
            </a:r>
            <a:r>
              <a:rPr lang="en-GB" dirty="0" err="1" smtClean="0"/>
              <a:t>ObjectAnimator</a:t>
            </a:r>
            <a:r>
              <a:rPr lang="en-GB" dirty="0" smtClean="0"/>
              <a:t> to update properties correctly</a:t>
            </a:r>
          </a:p>
          <a:p>
            <a:pPr lvl="1"/>
            <a:r>
              <a:rPr lang="en-GB" dirty="0" smtClean="0"/>
              <a:t>Object property must have a setter in camel case of form “set&lt;</a:t>
            </a:r>
            <a:r>
              <a:rPr lang="en-GB" dirty="0" err="1" smtClean="0"/>
              <a:t>propertyName</a:t>
            </a:r>
            <a:r>
              <a:rPr lang="en-GB" dirty="0" smtClean="0"/>
              <a:t>&gt;</a:t>
            </a:r>
          </a:p>
          <a:p>
            <a:pPr lvl="2"/>
            <a:r>
              <a:rPr lang="en-GB" dirty="0" smtClean="0"/>
              <a:t>e.g., must be a “</a:t>
            </a:r>
            <a:r>
              <a:rPr lang="en-GB" dirty="0" err="1" smtClean="0"/>
              <a:t>setFoo</a:t>
            </a:r>
            <a:r>
              <a:rPr lang="en-GB" dirty="0" smtClean="0"/>
              <a:t>()” method if property is “foo”</a:t>
            </a:r>
          </a:p>
          <a:p>
            <a:pPr lvl="2"/>
            <a:r>
              <a:rPr lang="en-GB" dirty="0" smtClean="0"/>
              <a:t>If you don’t have such a setter, you can</a:t>
            </a:r>
          </a:p>
          <a:p>
            <a:pPr lvl="3"/>
            <a:r>
              <a:rPr lang="en-GB" dirty="0" smtClean="0"/>
              <a:t>implement one</a:t>
            </a:r>
          </a:p>
          <a:p>
            <a:pPr lvl="3"/>
            <a:r>
              <a:rPr lang="en-GB" dirty="0" smtClean="0"/>
              <a:t>define a wrapper class that has one and forwards value to the original object</a:t>
            </a:r>
          </a:p>
          <a:p>
            <a:pPr lvl="3"/>
            <a:r>
              <a:rPr lang="en-GB" dirty="0" smtClean="0"/>
              <a:t>use a </a:t>
            </a:r>
            <a:r>
              <a:rPr lang="en-GB" dirty="0" err="1" smtClean="0"/>
              <a:t>ValueAnimator</a:t>
            </a:r>
            <a:r>
              <a:rPr lang="en-GB" dirty="0" smtClean="0"/>
              <a:t> and define an </a:t>
            </a:r>
            <a:r>
              <a:rPr lang="en-GB" dirty="0" err="1" smtClean="0"/>
              <a:t>AnimatorUpdateListener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642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an </a:t>
            </a:r>
            <a:r>
              <a:rPr lang="en-GB" dirty="0" err="1" smtClean="0"/>
              <a:t>ObjectAnimator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2132"/>
            <a:ext cx="8229600" cy="3544031"/>
          </a:xfrm>
        </p:spPr>
        <p:txBody>
          <a:bodyPr/>
          <a:lstStyle/>
          <a:p>
            <a:r>
              <a:rPr lang="en-GB" dirty="0" smtClean="0"/>
              <a:t>If you only specify ending value of animation when constructing an </a:t>
            </a:r>
            <a:r>
              <a:rPr lang="en-GB" dirty="0" err="1" smtClean="0"/>
              <a:t>ObjectAnimator</a:t>
            </a:r>
            <a:r>
              <a:rPr lang="en-GB" dirty="0" smtClean="0"/>
              <a:t> then</a:t>
            </a:r>
          </a:p>
          <a:p>
            <a:pPr lvl="1"/>
            <a:r>
              <a:rPr lang="en-GB" dirty="0" smtClean="0"/>
              <a:t>object </a:t>
            </a:r>
            <a:r>
              <a:rPr lang="en-GB" dirty="0" smtClean="0"/>
              <a:t>property must have a getter function, “get&lt;</a:t>
            </a:r>
            <a:r>
              <a:rPr lang="en-GB" dirty="0" err="1" smtClean="0"/>
              <a:t>propertyName</a:t>
            </a:r>
            <a:r>
              <a:rPr lang="en-GB" dirty="0" smtClean="0"/>
              <a:t>&gt;” to get the start value</a:t>
            </a:r>
          </a:p>
          <a:p>
            <a:pPr lvl="2"/>
            <a:r>
              <a:rPr lang="en-GB" dirty="0" smtClean="0"/>
              <a:t>e.g., “</a:t>
            </a:r>
            <a:r>
              <a:rPr lang="en-GB" dirty="0" err="1" smtClean="0"/>
              <a:t>getFoo</a:t>
            </a:r>
            <a:r>
              <a:rPr lang="en-GB" dirty="0" smtClean="0"/>
              <a:t>()” if property name is “foo”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49406"/>
            <a:ext cx="6705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5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an </a:t>
            </a:r>
            <a:r>
              <a:rPr lang="en-GB" dirty="0" err="1" smtClean="0"/>
              <a:t>ObjectAnimator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885"/>
            <a:ext cx="8229600" cy="3938278"/>
          </a:xfrm>
        </p:spPr>
        <p:txBody>
          <a:bodyPr/>
          <a:lstStyle/>
          <a:p>
            <a:r>
              <a:rPr lang="en-GB" dirty="0" smtClean="0"/>
              <a:t>Return type of getter and argument type of setter must be the same as the type of the starting and ending values you specify when constructing the </a:t>
            </a:r>
            <a:r>
              <a:rPr lang="en-GB" dirty="0" err="1" smtClean="0"/>
              <a:t>ObjectAnimator</a:t>
            </a:r>
            <a:endParaRPr lang="en-GB" dirty="0" smtClean="0"/>
          </a:p>
          <a:p>
            <a:pPr lvl="1"/>
            <a:r>
              <a:rPr lang="en-GB" dirty="0" smtClean="0"/>
              <a:t>e.g., in example above</a:t>
            </a:r>
          </a:p>
          <a:p>
            <a:pPr lvl="2"/>
            <a:r>
              <a:rPr lang="en-GB" dirty="0" err="1" smtClean="0"/>
              <a:t>targetObject.getPropName</a:t>
            </a:r>
            <a:r>
              <a:rPr lang="en-GB" dirty="0" smtClean="0"/>
              <a:t>() returns a float</a:t>
            </a:r>
          </a:p>
          <a:p>
            <a:pPr lvl="2"/>
            <a:r>
              <a:rPr lang="en-GB" dirty="0" err="1" smtClean="0"/>
              <a:t>targetObject.setPropName</a:t>
            </a:r>
            <a:r>
              <a:rPr lang="en-GB" dirty="0" smtClean="0"/>
              <a:t>(float f) is passed a float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49406"/>
            <a:ext cx="6705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8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Forcing a screen redraw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84" y="1417638"/>
            <a:ext cx="4264616" cy="47085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Depending on animated property, you may need to call </a:t>
            </a:r>
            <a:r>
              <a:rPr lang="en-GB" b="1" dirty="0" err="1" smtClean="0"/>
              <a:t>View.</a:t>
            </a:r>
            <a:r>
              <a:rPr lang="en-GB" i="1" dirty="0" err="1" smtClean="0"/>
              <a:t>invalidate</a:t>
            </a:r>
            <a:r>
              <a:rPr lang="en-GB" dirty="0" smtClean="0"/>
              <a:t>() on a View to redraw the screen when animated values are updated</a:t>
            </a:r>
          </a:p>
          <a:p>
            <a:r>
              <a:rPr lang="en-GB" dirty="0" smtClean="0"/>
              <a:t>Do this </a:t>
            </a:r>
            <a:r>
              <a:rPr lang="en-GB" dirty="0" smtClean="0"/>
              <a:t>in</a:t>
            </a:r>
          </a:p>
          <a:p>
            <a:pPr marL="457200" lvl="1" indent="0">
              <a:buNone/>
            </a:pPr>
            <a:r>
              <a:rPr lang="en-GB" sz="1900" dirty="0" err="1" smtClean="0"/>
              <a:t>ValueAnimator.AnimatorUpdateListener.</a:t>
            </a:r>
            <a:r>
              <a:rPr lang="en-GB" sz="1900" i="1" dirty="0" err="1" smtClean="0"/>
              <a:t>onAnimationUpdate</a:t>
            </a:r>
            <a:r>
              <a:rPr lang="en-GB" sz="1900" dirty="0" smtClean="0"/>
              <a:t>(</a:t>
            </a:r>
            <a:r>
              <a:rPr lang="en-GB" sz="1900" dirty="0" err="1" smtClean="0"/>
              <a:t>ValueAnimator</a:t>
            </a:r>
            <a:r>
              <a:rPr lang="en-GB" sz="1900" dirty="0" smtClean="0"/>
              <a:t>)</a:t>
            </a:r>
            <a:endParaRPr lang="en-GB" sz="1900" dirty="0" smtClean="0"/>
          </a:p>
          <a:p>
            <a:r>
              <a:rPr lang="en-GB" dirty="0" smtClean="0"/>
              <a:t>e.g., if change colour of a </a:t>
            </a:r>
            <a:r>
              <a:rPr lang="en-GB" dirty="0" err="1" smtClean="0"/>
              <a:t>Drawable</a:t>
            </a:r>
            <a:r>
              <a:rPr lang="en-GB" dirty="0" smtClean="0"/>
              <a:t> object, must wait for object to redraw itself</a:t>
            </a:r>
          </a:p>
          <a:p>
            <a:r>
              <a:rPr lang="en-GB" dirty="0" smtClean="0"/>
              <a:t>All property setters on View invalidate the View and cause it to be redrawn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2730"/>
            <a:ext cx="3827311" cy="26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2848"/>
            <a:ext cx="8229600" cy="4087994"/>
          </a:xfrm>
        </p:spPr>
        <p:txBody>
          <a:bodyPr>
            <a:normAutofit/>
          </a:bodyPr>
          <a:lstStyle/>
          <a:p>
            <a:r>
              <a:rPr lang="en-GB" dirty="0" smtClean="0"/>
              <a:t>Animation</a:t>
            </a:r>
          </a:p>
          <a:p>
            <a:pPr lvl="1"/>
            <a:r>
              <a:rPr lang="en-GB" dirty="0" smtClean="0"/>
              <a:t>Android provides 2 animation systems</a:t>
            </a:r>
          </a:p>
          <a:p>
            <a:pPr lvl="2"/>
            <a:r>
              <a:rPr lang="en-GB" b="1" i="1" dirty="0"/>
              <a:t>P</a:t>
            </a:r>
            <a:r>
              <a:rPr lang="en-GB" b="1" i="1" dirty="0" smtClean="0"/>
              <a:t>roperty animation </a:t>
            </a:r>
            <a:r>
              <a:rPr lang="en-GB" dirty="0" smtClean="0"/>
              <a:t>(from API 11, Android 3.0) (preferred – more flexible and offers more features)</a:t>
            </a:r>
          </a:p>
          <a:p>
            <a:pPr lvl="2"/>
            <a:r>
              <a:rPr lang="en-GB" b="1" i="1" dirty="0" smtClean="0"/>
              <a:t>View animation</a:t>
            </a:r>
          </a:p>
          <a:p>
            <a:pPr lvl="1"/>
            <a:r>
              <a:rPr lang="en-GB" dirty="0" smtClean="0"/>
              <a:t>Also </a:t>
            </a:r>
            <a:r>
              <a:rPr lang="en-GB" b="1" i="1" dirty="0" err="1" smtClean="0"/>
              <a:t>drawable</a:t>
            </a:r>
            <a:r>
              <a:rPr lang="en-GB" b="1" i="1" dirty="0" smtClean="0"/>
              <a:t> animation</a:t>
            </a:r>
          </a:p>
          <a:p>
            <a:pPr lvl="2"/>
            <a:r>
              <a:rPr lang="en-GB" dirty="0" smtClean="0"/>
              <a:t>For displaying series of </a:t>
            </a:r>
            <a:r>
              <a:rPr lang="en-GB" dirty="0" err="1" smtClean="0"/>
              <a:t>Drawable</a:t>
            </a:r>
            <a:r>
              <a:rPr lang="en-GB" dirty="0" smtClean="0"/>
              <a:t> resources (e.g., bitmaps) one after the 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502" y="1282825"/>
            <a:ext cx="1905553" cy="14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8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AnimatorSet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6498"/>
            <a:ext cx="8229600" cy="22898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When you play an animation may depend on when another one starts or finishes</a:t>
            </a:r>
          </a:p>
          <a:p>
            <a:r>
              <a:rPr lang="en-GB" b="1" dirty="0" err="1" smtClean="0"/>
              <a:t>AnimatorSet</a:t>
            </a:r>
            <a:r>
              <a:rPr lang="en-GB" dirty="0" smtClean="0"/>
              <a:t> lets you bundle animations together and start them</a:t>
            </a:r>
          </a:p>
          <a:p>
            <a:pPr lvl="1"/>
            <a:r>
              <a:rPr lang="en-GB" dirty="0" smtClean="0"/>
              <a:t>simultaneously</a:t>
            </a:r>
          </a:p>
          <a:p>
            <a:pPr lvl="1"/>
            <a:r>
              <a:rPr lang="en-GB" dirty="0" smtClean="0"/>
              <a:t>sequentially</a:t>
            </a:r>
          </a:p>
          <a:p>
            <a:pPr lvl="1"/>
            <a:r>
              <a:rPr lang="en-GB" dirty="0" smtClean="0"/>
              <a:t>after a specified delay</a:t>
            </a:r>
          </a:p>
          <a:p>
            <a:r>
              <a:rPr lang="en-GB" dirty="0" err="1" smtClean="0"/>
              <a:t>AnimatorSets</a:t>
            </a:r>
            <a:r>
              <a:rPr lang="en-GB" dirty="0" smtClean="0"/>
              <a:t> can be nested, one inside the other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2" y="1417638"/>
            <a:ext cx="8085242" cy="2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6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an </a:t>
            </a:r>
            <a:r>
              <a:rPr lang="en-GB" dirty="0" err="1" smtClean="0"/>
              <a:t>AnimatorSet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7018"/>
            <a:ext cx="8229600" cy="195611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Example plays Animator objects in the following manner: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Plays </a:t>
            </a:r>
            <a:r>
              <a:rPr lang="en-GB" dirty="0" err="1" smtClean="0"/>
              <a:t>bounceAnim</a:t>
            </a: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Plays squashAnim1, squashAnim2, stretchAnim1 and stretchAnim2 at the same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Plays </a:t>
            </a:r>
            <a:r>
              <a:rPr lang="en-GB" dirty="0" err="1" smtClean="0"/>
              <a:t>bounceBackAnim</a:t>
            </a:r>
            <a:endParaRPr lang="en-GB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Plays </a:t>
            </a:r>
            <a:r>
              <a:rPr lang="en-GB" dirty="0" err="1" smtClean="0"/>
              <a:t>fadeAnim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2" y="1417638"/>
            <a:ext cx="8085242" cy="29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26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Bouncing Ball 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088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Animation Listeners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462" y="1600200"/>
            <a:ext cx="5358337" cy="505616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During an animation, you can listen for important events using these listeners:</a:t>
            </a:r>
          </a:p>
          <a:p>
            <a:pPr lvl="1"/>
            <a:r>
              <a:rPr lang="en-GB" dirty="0" err="1" smtClean="0"/>
              <a:t>Animator.AnimatorListener</a:t>
            </a:r>
            <a:endParaRPr lang="en-GB" dirty="0" smtClean="0"/>
          </a:p>
          <a:p>
            <a:pPr lvl="2"/>
            <a:r>
              <a:rPr lang="en-GB" dirty="0" err="1" smtClean="0"/>
              <a:t>onAnimationStart</a:t>
            </a:r>
            <a:r>
              <a:rPr lang="en-GB" dirty="0" smtClean="0"/>
              <a:t>() – called when animation starts</a:t>
            </a:r>
          </a:p>
          <a:p>
            <a:pPr lvl="2"/>
            <a:r>
              <a:rPr lang="en-GB" dirty="0" err="1" smtClean="0"/>
              <a:t>onAnimationEnd</a:t>
            </a:r>
            <a:r>
              <a:rPr lang="en-GB" dirty="0" smtClean="0"/>
              <a:t>() – called when animation ends</a:t>
            </a:r>
          </a:p>
          <a:p>
            <a:pPr lvl="2"/>
            <a:r>
              <a:rPr lang="en-GB" dirty="0" err="1" smtClean="0"/>
              <a:t>onAnimationRepeat</a:t>
            </a:r>
            <a:r>
              <a:rPr lang="en-GB" dirty="0" smtClean="0"/>
              <a:t>() – called when animation repeats</a:t>
            </a:r>
          </a:p>
          <a:p>
            <a:pPr lvl="2"/>
            <a:r>
              <a:rPr lang="en-GB" dirty="0" err="1" smtClean="0"/>
              <a:t>onAnimationCancel</a:t>
            </a:r>
            <a:r>
              <a:rPr lang="en-GB" dirty="0" smtClean="0"/>
              <a:t>() – called when animation </a:t>
            </a:r>
            <a:r>
              <a:rPr lang="en-GB" dirty="0" err="1" smtClean="0"/>
              <a:t>canceled</a:t>
            </a:r>
            <a:endParaRPr lang="en-GB" dirty="0" smtClean="0"/>
          </a:p>
          <a:p>
            <a:pPr lvl="3"/>
            <a:r>
              <a:rPr lang="en-GB" dirty="0" err="1" smtClean="0"/>
              <a:t>onAnimationEnd</a:t>
            </a:r>
            <a:r>
              <a:rPr lang="en-GB" dirty="0" smtClean="0"/>
              <a:t>() also called</a:t>
            </a:r>
          </a:p>
          <a:p>
            <a:pPr lvl="1"/>
            <a:r>
              <a:rPr lang="en-GB" dirty="0" err="1" smtClean="0"/>
              <a:t>ValueAnimator.AnimatorUpdateListener</a:t>
            </a:r>
            <a:endParaRPr lang="en-GB" dirty="0" smtClean="0"/>
          </a:p>
          <a:p>
            <a:pPr lvl="2"/>
            <a:r>
              <a:rPr lang="en-GB" dirty="0" err="1" smtClean="0"/>
              <a:t>onAnimationUpdate</a:t>
            </a:r>
            <a:r>
              <a:rPr lang="en-GB" dirty="0" smtClean="0"/>
              <a:t>() – called on every frame</a:t>
            </a:r>
          </a:p>
          <a:p>
            <a:pPr lvl="3"/>
            <a:r>
              <a:rPr lang="en-GB" dirty="0" smtClean="0"/>
              <a:t>implement to use values calculated by </a:t>
            </a:r>
            <a:r>
              <a:rPr lang="en-GB" dirty="0" err="1" smtClean="0"/>
              <a:t>ValueAnimator</a:t>
            </a:r>
            <a:endParaRPr lang="en-GB" dirty="0" smtClean="0"/>
          </a:p>
          <a:p>
            <a:pPr lvl="3"/>
            <a:r>
              <a:rPr lang="en-GB" dirty="0" smtClean="0"/>
              <a:t>call </a:t>
            </a:r>
            <a:r>
              <a:rPr lang="en-GB" dirty="0" err="1" smtClean="0"/>
              <a:t>valueAnimator.getAnimatedValue</a:t>
            </a:r>
            <a:r>
              <a:rPr lang="en-GB" dirty="0" smtClean="0"/>
              <a:t>() on </a:t>
            </a:r>
            <a:r>
              <a:rPr lang="en-GB" dirty="0" err="1" smtClean="0"/>
              <a:t>ValueAnimator</a:t>
            </a:r>
            <a:r>
              <a:rPr lang="en-GB" dirty="0" smtClean="0"/>
              <a:t> passed to this </a:t>
            </a:r>
            <a:r>
              <a:rPr lang="en-GB" dirty="0" err="1" smtClean="0"/>
              <a:t>callback</a:t>
            </a:r>
            <a:endParaRPr lang="en-GB" dirty="0"/>
          </a:p>
          <a:p>
            <a:pPr lvl="3"/>
            <a:r>
              <a:rPr lang="en-GB" dirty="0" smtClean="0"/>
              <a:t>must implement this listener if using </a:t>
            </a:r>
            <a:r>
              <a:rPr lang="en-GB" dirty="0" err="1" smtClean="0"/>
              <a:t>ValueAnimator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10962"/>
            <a:ext cx="2871263" cy="38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38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AnimatorListenerAdapter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93131"/>
            <a:ext cx="8229600" cy="2833032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AnimatorListenerAdapter</a:t>
            </a:r>
            <a:r>
              <a:rPr lang="en-GB" dirty="0" smtClean="0"/>
              <a:t> provides empty implementations of </a:t>
            </a:r>
            <a:r>
              <a:rPr lang="en-GB" dirty="0" err="1" smtClean="0"/>
              <a:t>AnimatorListener</a:t>
            </a:r>
            <a:r>
              <a:rPr lang="en-GB" dirty="0" smtClean="0"/>
              <a:t> methods</a:t>
            </a:r>
          </a:p>
          <a:p>
            <a:pPr lvl="1"/>
            <a:r>
              <a:rPr lang="en-GB" dirty="0" smtClean="0"/>
              <a:t>So you don’t have to implement all the methods in </a:t>
            </a:r>
            <a:r>
              <a:rPr lang="en-GB" dirty="0" err="1" smtClean="0"/>
              <a:t>AnimatorListener</a:t>
            </a:r>
            <a:r>
              <a:rPr lang="en-GB" dirty="0" smtClean="0"/>
              <a:t> – just override the ones that are necessary</a:t>
            </a:r>
          </a:p>
          <a:p>
            <a:r>
              <a:rPr lang="en-GB" dirty="0" smtClean="0"/>
              <a:t>e.g., Bouncing Balls sample creates </a:t>
            </a:r>
            <a:r>
              <a:rPr lang="en-GB" dirty="0" err="1" smtClean="0"/>
              <a:t>AnimatorListenerAdapter</a:t>
            </a:r>
            <a:r>
              <a:rPr lang="en-GB" dirty="0" smtClean="0"/>
              <a:t> just for </a:t>
            </a:r>
            <a:r>
              <a:rPr lang="en-GB" i="1" dirty="0" err="1" smtClean="0"/>
              <a:t>onAnimationEnd</a:t>
            </a:r>
            <a:r>
              <a:rPr lang="en-GB" dirty="0" smtClean="0"/>
              <a:t>() </a:t>
            </a:r>
            <a:r>
              <a:rPr lang="en-GB" dirty="0" err="1" smtClean="0"/>
              <a:t>callback</a:t>
            </a:r>
            <a:endParaRPr lang="en-GB" dirty="0" smtClean="0"/>
          </a:p>
          <a:p>
            <a:pPr lvl="1"/>
            <a:r>
              <a:rPr lang="en-GB" dirty="0" smtClean="0"/>
              <a:t>see </a:t>
            </a:r>
            <a:r>
              <a:rPr lang="en-GB" dirty="0" err="1" smtClean="0"/>
              <a:t>BouncingBalls.java</a:t>
            </a:r>
            <a:r>
              <a:rPr lang="en-GB" dirty="0" smtClean="0"/>
              <a:t>, line 136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407942"/>
            <a:ext cx="88011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3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Animating layout changes to </a:t>
            </a:r>
            <a:r>
              <a:rPr lang="en-GB" dirty="0" err="1" smtClean="0"/>
              <a:t>ViewGroups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8490"/>
            <a:ext cx="8229600" cy="273485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Property animation allows </a:t>
            </a:r>
            <a:r>
              <a:rPr lang="en-GB" dirty="0" err="1" smtClean="0"/>
              <a:t>ViewGroups</a:t>
            </a:r>
            <a:r>
              <a:rPr lang="en-GB" dirty="0" smtClean="0"/>
              <a:t> to be animated (not just Views)</a:t>
            </a:r>
          </a:p>
          <a:p>
            <a:r>
              <a:rPr lang="en-GB" dirty="0" smtClean="0"/>
              <a:t>Use </a:t>
            </a:r>
            <a:r>
              <a:rPr lang="en-GB" b="1" dirty="0" err="1" smtClean="0"/>
              <a:t>LayoutTransition</a:t>
            </a:r>
            <a:r>
              <a:rPr lang="en-GB" dirty="0" smtClean="0"/>
              <a:t> class to animate layout changes</a:t>
            </a:r>
          </a:p>
          <a:p>
            <a:pPr lvl="1"/>
            <a:r>
              <a:rPr lang="en-GB" dirty="0" smtClean="0"/>
              <a:t>Views inside a </a:t>
            </a:r>
            <a:r>
              <a:rPr lang="en-GB" dirty="0" err="1" smtClean="0"/>
              <a:t>ViewGroup</a:t>
            </a:r>
            <a:r>
              <a:rPr lang="en-GB" dirty="0" smtClean="0"/>
              <a:t> can go through an appearing or disappearing animation when </a:t>
            </a:r>
          </a:p>
          <a:p>
            <a:pPr lvl="2"/>
            <a:r>
              <a:rPr lang="en-GB" dirty="0" smtClean="0"/>
              <a:t>added to or removed from a </a:t>
            </a:r>
            <a:r>
              <a:rPr lang="en-GB" dirty="0" err="1" smtClean="0"/>
              <a:t>ViewGroup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when </a:t>
            </a:r>
            <a:r>
              <a:rPr lang="en-GB" dirty="0" err="1" smtClean="0"/>
              <a:t>setVisibility</a:t>
            </a:r>
            <a:r>
              <a:rPr lang="en-GB" dirty="0" smtClean="0"/>
              <a:t>() method called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40340" cy="19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70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LayoutTransition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0200"/>
            <a:ext cx="8229600" cy="1985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Use </a:t>
            </a:r>
            <a:r>
              <a:rPr lang="en-GB" dirty="0" err="1" smtClean="0"/>
              <a:t>LayoutTransition.setAnimator</a:t>
            </a:r>
            <a:r>
              <a:rPr lang="en-GB" dirty="0" smtClean="0"/>
              <a:t>(</a:t>
            </a:r>
            <a:r>
              <a:rPr lang="en-GB" dirty="0" err="1" smtClean="0"/>
              <a:t>int</a:t>
            </a:r>
            <a:r>
              <a:rPr lang="en-GB" dirty="0" smtClean="0"/>
              <a:t> </a:t>
            </a:r>
            <a:r>
              <a:rPr lang="en-GB" dirty="0" err="1" smtClean="0"/>
              <a:t>transitionType</a:t>
            </a:r>
            <a:r>
              <a:rPr lang="en-GB" dirty="0" smtClean="0"/>
              <a:t>, Animator animator) and use one of the following </a:t>
            </a:r>
            <a:r>
              <a:rPr lang="en-GB" dirty="0" err="1" smtClean="0"/>
              <a:t>LayoutTransition</a:t>
            </a:r>
            <a:r>
              <a:rPr lang="en-GB" dirty="0" smtClean="0"/>
              <a:t> constants</a:t>
            </a:r>
          </a:p>
          <a:p>
            <a:pPr lvl="1"/>
            <a:r>
              <a:rPr lang="en-GB" b="1" dirty="0" smtClean="0"/>
              <a:t>APPEARING</a:t>
            </a:r>
            <a:r>
              <a:rPr lang="en-GB" dirty="0" smtClean="0"/>
              <a:t> – indicates animation running on items appearing in the container</a:t>
            </a:r>
          </a:p>
          <a:p>
            <a:pPr lvl="1"/>
            <a:r>
              <a:rPr lang="en-GB" b="1" dirty="0" smtClean="0"/>
              <a:t>CHANGE_APPEARING</a:t>
            </a:r>
            <a:r>
              <a:rPr lang="en-GB" dirty="0" smtClean="0"/>
              <a:t> – animation runs on items changing because a new item is appearing</a:t>
            </a:r>
          </a:p>
          <a:p>
            <a:pPr lvl="1"/>
            <a:r>
              <a:rPr lang="en-GB" b="1" dirty="0" smtClean="0"/>
              <a:t>DISAPPEARING</a:t>
            </a:r>
            <a:r>
              <a:rPr lang="en-GB" dirty="0" smtClean="0"/>
              <a:t> – animation rungs on items disappearing from container</a:t>
            </a:r>
          </a:p>
          <a:p>
            <a:pPr lvl="1"/>
            <a:r>
              <a:rPr lang="en-GB" b="1" dirty="0" smtClean="0"/>
              <a:t>CHANGE_DISAPPEARING</a:t>
            </a:r>
            <a:r>
              <a:rPr lang="en-GB" dirty="0" smtClean="0"/>
              <a:t> – animation runs on items changing due to item disappearing from container</a:t>
            </a:r>
          </a:p>
          <a:p>
            <a:r>
              <a:rPr lang="en-GB" dirty="0" smtClean="0"/>
              <a:t>Can define custom animations or use system defaults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5" y="1054100"/>
            <a:ext cx="6324600" cy="143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17" y="2563365"/>
            <a:ext cx="7247384" cy="1478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889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</a:t>
            </a:r>
            <a:r>
              <a:rPr lang="en-GB" dirty="0" err="1" smtClean="0"/>
              <a:t>LayoutAnimations</a:t>
            </a:r>
            <a:r>
              <a:rPr lang="en-GB" dirty="0" smtClean="0"/>
              <a:t> 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02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Enabling default layout transitions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7736"/>
            <a:ext cx="8229600" cy="2985950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LayoutAnimationsByDefault</a:t>
            </a:r>
            <a:r>
              <a:rPr lang="en-GB" dirty="0" smtClean="0"/>
              <a:t> sample and its layout resource file show how to enable default layout transitions for </a:t>
            </a:r>
            <a:r>
              <a:rPr lang="en-GB" dirty="0" err="1" smtClean="0"/>
              <a:t>ViewGroups</a:t>
            </a:r>
            <a:r>
              <a:rPr lang="en-GB" dirty="0" smtClean="0"/>
              <a:t> in XML</a:t>
            </a:r>
          </a:p>
          <a:p>
            <a:r>
              <a:rPr lang="en-GB" dirty="0" smtClean="0"/>
              <a:t>Just set </a:t>
            </a:r>
            <a:r>
              <a:rPr lang="en-GB" dirty="0" err="1" smtClean="0"/>
              <a:t>android:animateLayoutChanges</a:t>
            </a:r>
            <a:r>
              <a:rPr lang="en-GB" dirty="0" smtClean="0"/>
              <a:t> attribute to true – see above</a:t>
            </a:r>
          </a:p>
          <a:p>
            <a:pPr lvl="1"/>
            <a:r>
              <a:rPr lang="en-GB" dirty="0" smtClean="0"/>
              <a:t>This automatically animates Views added to or removed from </a:t>
            </a:r>
            <a:r>
              <a:rPr lang="en-GB" dirty="0" err="1" smtClean="0"/>
              <a:t>ViewGroup</a:t>
            </a:r>
            <a:r>
              <a:rPr lang="en-GB" dirty="0" smtClean="0"/>
              <a:t> as well as remaining Views in the </a:t>
            </a:r>
            <a:r>
              <a:rPr lang="en-GB" dirty="0" err="1" smtClean="0"/>
              <a:t>ViewGroup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565413"/>
            <a:ext cx="4610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2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</a:t>
            </a:r>
            <a:r>
              <a:rPr lang="en-GB" dirty="0" err="1"/>
              <a:t>LayoutAnimationsByDefault</a:t>
            </a:r>
            <a:r>
              <a:rPr lang="en-GB" dirty="0"/>
              <a:t> sample </a:t>
            </a:r>
          </a:p>
        </p:txBody>
      </p:sp>
    </p:spTree>
    <p:extLst>
      <p:ext uri="{BB962C8B-B14F-4D97-AF65-F5344CB8AC3E}">
        <p14:creationId xmlns:p14="http://schemas.microsoft.com/office/powerpoint/2010/main" val="251686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Property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550" y="1600200"/>
            <a:ext cx="4465250" cy="492662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Property animation allows you to animate almost anything</a:t>
            </a:r>
          </a:p>
          <a:p>
            <a:pPr lvl="1"/>
            <a:r>
              <a:rPr lang="en-GB" dirty="0" smtClean="0"/>
              <a:t>Can change any object property over time regardless of whether it draws to the screen</a:t>
            </a:r>
          </a:p>
          <a:p>
            <a:r>
              <a:rPr lang="en-GB" dirty="0" smtClean="0"/>
              <a:t>Changes a property’s value over a specified length of time</a:t>
            </a:r>
          </a:p>
          <a:p>
            <a:r>
              <a:rPr lang="en-GB" dirty="0" smtClean="0"/>
              <a:t>To animate a property, specify</a:t>
            </a:r>
          </a:p>
          <a:p>
            <a:pPr lvl="1"/>
            <a:r>
              <a:rPr lang="en-GB" dirty="0" smtClean="0"/>
              <a:t>property you want to animate (e.g., position)</a:t>
            </a:r>
          </a:p>
          <a:p>
            <a:pPr lvl="1"/>
            <a:r>
              <a:rPr lang="en-GB" dirty="0" smtClean="0"/>
              <a:t>how long you want to animate for</a:t>
            </a:r>
          </a:p>
          <a:p>
            <a:pPr lvl="1"/>
            <a:r>
              <a:rPr lang="en-GB" dirty="0" smtClean="0"/>
              <a:t>what values you want to animate between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764350" cy="42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0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 </a:t>
            </a:r>
            <a:r>
              <a:rPr lang="en-GB" dirty="0" err="1" smtClean="0"/>
              <a:t>TypeEvaluator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6178"/>
            <a:ext cx="8229600" cy="1666180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Make your own implementation of the </a:t>
            </a:r>
            <a:r>
              <a:rPr lang="en-GB" b="1" dirty="0" err="1" smtClean="0"/>
              <a:t>TypeEvaluator</a:t>
            </a:r>
            <a:r>
              <a:rPr lang="en-GB" dirty="0"/>
              <a:t> </a:t>
            </a:r>
            <a:r>
              <a:rPr lang="en-GB" dirty="0" smtClean="0"/>
              <a:t>interface if you need to animate a type other than </a:t>
            </a:r>
            <a:r>
              <a:rPr lang="en-GB" dirty="0" err="1" smtClean="0"/>
              <a:t>int</a:t>
            </a:r>
            <a:r>
              <a:rPr lang="en-GB" dirty="0" smtClean="0"/>
              <a:t>, float or </a:t>
            </a:r>
            <a:r>
              <a:rPr lang="en-GB" dirty="0" err="1" smtClean="0"/>
              <a:t>color</a:t>
            </a:r>
            <a:endParaRPr lang="en-GB" dirty="0" smtClean="0"/>
          </a:p>
          <a:p>
            <a:r>
              <a:rPr lang="en-GB" dirty="0" err="1" smtClean="0"/>
              <a:t>TypeEvaluator</a:t>
            </a:r>
            <a:r>
              <a:rPr lang="en-GB" dirty="0" smtClean="0"/>
              <a:t> declares one method:</a:t>
            </a:r>
          </a:p>
          <a:p>
            <a:pPr marL="457200" lvl="1" indent="0">
              <a:buNone/>
            </a:pPr>
            <a:r>
              <a:rPr lang="en-GB" i="1" dirty="0" smtClean="0"/>
              <a:t>evaluate</a:t>
            </a:r>
            <a:r>
              <a:rPr lang="en-GB" dirty="0" smtClean="0"/>
              <a:t>()</a:t>
            </a:r>
          </a:p>
          <a:p>
            <a:pPr lvl="2"/>
            <a:r>
              <a:rPr lang="en-GB" dirty="0" smtClean="0"/>
              <a:t>Must allow the animator to return a correct value for your animated property at the current point in the animation</a:t>
            </a:r>
          </a:p>
          <a:p>
            <a:pPr lvl="2"/>
            <a:r>
              <a:rPr lang="en-GB" dirty="0" smtClean="0"/>
              <a:t>See </a:t>
            </a:r>
            <a:r>
              <a:rPr lang="en-GB" dirty="0" err="1" smtClean="0"/>
              <a:t>FloatEvaluator</a:t>
            </a:r>
            <a:r>
              <a:rPr lang="en-GB" dirty="0" smtClean="0"/>
              <a:t> class above</a:t>
            </a:r>
          </a:p>
          <a:p>
            <a:r>
              <a:rPr lang="en-GB" dirty="0" smtClean="0"/>
              <a:t>Note that evaluate receives </a:t>
            </a:r>
            <a:r>
              <a:rPr lang="en-GB" i="1" dirty="0" smtClean="0"/>
              <a:t>interpolated</a:t>
            </a:r>
            <a:r>
              <a:rPr lang="en-GB" dirty="0" smtClean="0"/>
              <a:t> fraction (not elapsed fraction)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67" y="1608908"/>
            <a:ext cx="7191464" cy="130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62" y="3068892"/>
            <a:ext cx="7756293" cy="18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82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interpolators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45363"/>
            <a:ext cx="8229600" cy="2809021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Interpolator defines how value in an animation are calculated as a function of elapsed time</a:t>
            </a:r>
          </a:p>
          <a:p>
            <a:pPr lvl="1"/>
            <a:r>
              <a:rPr lang="en-GB" dirty="0" smtClean="0"/>
              <a:t>animations may proceed linearly at a constant rate</a:t>
            </a:r>
          </a:p>
          <a:p>
            <a:pPr lvl="1"/>
            <a:r>
              <a:rPr lang="en-GB" dirty="0" smtClean="0"/>
              <a:t>or the rate at which they proceed may change over the duration of the animation</a:t>
            </a:r>
          </a:p>
          <a:p>
            <a:r>
              <a:rPr lang="en-GB" dirty="0" smtClean="0"/>
              <a:t>Interpolators receive elapsed fraction from Animator and convert it into an interpolated fraction</a:t>
            </a:r>
          </a:p>
          <a:p>
            <a:r>
              <a:rPr lang="en-GB" dirty="0" smtClean="0"/>
              <a:t>Android provides interpolators in</a:t>
            </a:r>
          </a:p>
          <a:p>
            <a:pPr lvl="1"/>
            <a:r>
              <a:rPr lang="en-GB" dirty="0" err="1" smtClean="0"/>
              <a:t>android.view.animation</a:t>
            </a:r>
            <a:r>
              <a:rPr lang="en-GB" dirty="0" smtClean="0"/>
              <a:t> package</a:t>
            </a:r>
          </a:p>
          <a:p>
            <a:r>
              <a:rPr lang="en-GB" dirty="0" smtClean="0"/>
              <a:t>Can also make your own by implementing </a:t>
            </a:r>
            <a:r>
              <a:rPr lang="en-GB" dirty="0" err="1" smtClean="0"/>
              <a:t>TimeInterpolator</a:t>
            </a:r>
            <a:r>
              <a:rPr lang="en-GB" dirty="0" smtClean="0"/>
              <a:t>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19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8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0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13" y="5262939"/>
            <a:ext cx="8229600" cy="1363875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LinearInterpolator</a:t>
            </a:r>
            <a:r>
              <a:rPr lang="en-GB" dirty="0" smtClean="0"/>
              <a:t> returns elapsed fraction</a:t>
            </a:r>
          </a:p>
          <a:p>
            <a:r>
              <a:rPr lang="en-GB" dirty="0" err="1" smtClean="0"/>
              <a:t>AccelerateDecelerateInterpolator</a:t>
            </a:r>
            <a:r>
              <a:rPr lang="en-GB" dirty="0" smtClean="0"/>
              <a:t> accelerates into animation and decelerates out of it (see above)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99" y="1879889"/>
            <a:ext cx="3477801" cy="260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8485"/>
            <a:ext cx="3481837" cy="261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0" y="4488239"/>
            <a:ext cx="7137400" cy="77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35685"/>
            <a:ext cx="4813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69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PropertyValuesHolder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2137"/>
            <a:ext cx="8229600" cy="2873916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PropertyValuesHolder</a:t>
            </a:r>
            <a:r>
              <a:rPr lang="en-GB" dirty="0" smtClean="0"/>
              <a:t> used to hold information about an animated property</a:t>
            </a:r>
          </a:p>
          <a:p>
            <a:r>
              <a:rPr lang="en-GB" dirty="0" smtClean="0"/>
              <a:t>Can be used to create animations with </a:t>
            </a:r>
            <a:r>
              <a:rPr lang="en-GB" dirty="0" err="1" smtClean="0"/>
              <a:t>ValueAnimator</a:t>
            </a:r>
            <a:r>
              <a:rPr lang="en-GB" dirty="0" smtClean="0"/>
              <a:t> or </a:t>
            </a:r>
            <a:r>
              <a:rPr lang="en-GB" dirty="0" err="1" smtClean="0"/>
              <a:t>ObjectAnimator</a:t>
            </a:r>
            <a:r>
              <a:rPr lang="en-GB" dirty="0" smtClean="0"/>
              <a:t> that operate on several different properties in parallel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8127324" cy="19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49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Keyframes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5457"/>
            <a:ext cx="8229600" cy="3191744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Keyframe</a:t>
            </a:r>
            <a:r>
              <a:rPr lang="en-GB" dirty="0" smtClean="0"/>
              <a:t> is a time-value pair that specifies a particular value at a particular time during the animation</a:t>
            </a:r>
          </a:p>
          <a:p>
            <a:r>
              <a:rPr lang="en-GB" dirty="0" smtClean="0"/>
              <a:t>Each </a:t>
            </a:r>
            <a:r>
              <a:rPr lang="en-GB" dirty="0" err="1" smtClean="0"/>
              <a:t>keyframe</a:t>
            </a:r>
            <a:r>
              <a:rPr lang="en-GB" dirty="0" smtClean="0"/>
              <a:t> can have an interpolator controlling change rate over period since preceding </a:t>
            </a:r>
            <a:r>
              <a:rPr lang="en-GB" dirty="0" err="1" smtClean="0"/>
              <a:t>keyframe</a:t>
            </a:r>
            <a:endParaRPr lang="en-GB" dirty="0" smtClean="0"/>
          </a:p>
          <a:p>
            <a:r>
              <a:rPr lang="en-GB" dirty="0" err="1" smtClean="0"/>
              <a:t>Keyframe</a:t>
            </a:r>
            <a:r>
              <a:rPr lang="en-GB" dirty="0" smtClean="0"/>
              <a:t> constructed by factory method</a:t>
            </a:r>
          </a:p>
          <a:p>
            <a:pPr lvl="1"/>
            <a:r>
              <a:rPr lang="en-GB" dirty="0" err="1" smtClean="0"/>
              <a:t>ofInt</a:t>
            </a:r>
            <a:r>
              <a:rPr lang="en-GB" dirty="0" smtClean="0"/>
              <a:t>(), </a:t>
            </a:r>
            <a:r>
              <a:rPr lang="en-GB" dirty="0" err="1" smtClean="0"/>
              <a:t>ofFloat</a:t>
            </a:r>
            <a:r>
              <a:rPr lang="en-GB" dirty="0" smtClean="0"/>
              <a:t>(), </a:t>
            </a:r>
            <a:r>
              <a:rPr lang="en-GB" dirty="0" err="1" smtClean="0"/>
              <a:t>ofObject</a:t>
            </a:r>
            <a:r>
              <a:rPr lang="en-GB" dirty="0" smtClean="0"/>
              <a:t>()</a:t>
            </a:r>
          </a:p>
          <a:p>
            <a:pPr lvl="1"/>
            <a:r>
              <a:rPr lang="en-GB" dirty="0" smtClean="0"/>
              <a:t>e.g., </a:t>
            </a:r>
            <a:r>
              <a:rPr lang="en-GB" dirty="0" err="1" smtClean="0"/>
              <a:t>Keyframe.ofFloat</a:t>
            </a:r>
            <a:r>
              <a:rPr lang="en-GB" dirty="0" smtClean="0"/>
              <a:t>(.5f, 360f)</a:t>
            </a:r>
          </a:p>
          <a:p>
            <a:r>
              <a:rPr lang="en-GB" dirty="0" smtClean="0"/>
              <a:t>Then use </a:t>
            </a:r>
            <a:r>
              <a:rPr lang="en-GB" dirty="0" err="1" smtClean="0"/>
              <a:t>PropertyValuesHolder.ofKeyFrame</a:t>
            </a:r>
            <a:r>
              <a:rPr lang="en-GB" dirty="0" smtClean="0"/>
              <a:t>() to get a </a:t>
            </a:r>
            <a:r>
              <a:rPr lang="en-GB" dirty="0" err="1" smtClean="0"/>
              <a:t>PropertyValuesHolder</a:t>
            </a:r>
            <a:r>
              <a:rPr lang="en-GB" dirty="0" smtClean="0"/>
              <a:t> object</a:t>
            </a:r>
          </a:p>
          <a:p>
            <a:r>
              <a:rPr lang="en-GB" dirty="0" smtClean="0"/>
              <a:t>Can get </a:t>
            </a:r>
            <a:r>
              <a:rPr lang="en-GB" dirty="0" err="1" smtClean="0"/>
              <a:t>ObjectAnimator</a:t>
            </a:r>
            <a:r>
              <a:rPr lang="en-GB" dirty="0" smtClean="0"/>
              <a:t> by passing target object and </a:t>
            </a:r>
            <a:r>
              <a:rPr lang="en-GB" dirty="0" err="1" smtClean="0"/>
              <a:t>PropertyValuesHolder</a:t>
            </a:r>
            <a:r>
              <a:rPr lang="en-GB" dirty="0" smtClean="0"/>
              <a:t> to the </a:t>
            </a:r>
            <a:r>
              <a:rPr lang="en-GB" dirty="0" err="1" smtClean="0"/>
              <a:t>ObjectAnimator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133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2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MultiPropertyAnimation</a:t>
            </a:r>
            <a:r>
              <a:rPr lang="en-GB" dirty="0" smtClean="0"/>
              <a:t> sample in API demos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74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Animating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View animation transforms objects by changing the way they are drawn without changing the objects themselves</a:t>
            </a:r>
          </a:p>
          <a:p>
            <a:pPr lvl="1"/>
            <a:r>
              <a:rPr lang="en-GB" dirty="0" smtClean="0"/>
              <a:t>causes view object to be in constant position even though drawn in a different place on the screen</a:t>
            </a:r>
          </a:p>
          <a:p>
            <a:r>
              <a:rPr lang="en-GB" dirty="0" smtClean="0"/>
              <a:t>Property animation animates views by changing their properties – i.e., changing the objects themselves, not just how they are drawn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841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Changes to the View class to support property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2249"/>
            <a:ext cx="8229600" cy="3103914"/>
          </a:xfrm>
        </p:spPr>
        <p:txBody>
          <a:bodyPr>
            <a:normAutofit fontScale="55000" lnSpcReduction="20000"/>
          </a:bodyPr>
          <a:lstStyle/>
          <a:p>
            <a:r>
              <a:rPr lang="en-GB" b="1" i="1" dirty="0" err="1" smtClean="0"/>
              <a:t>translationX</a:t>
            </a:r>
            <a:r>
              <a:rPr lang="en-GB" b="1" i="1" dirty="0" smtClean="0"/>
              <a:t>, </a:t>
            </a:r>
            <a:r>
              <a:rPr lang="en-GB" b="1" i="1" dirty="0" err="1" smtClean="0"/>
              <a:t>translationY</a:t>
            </a:r>
            <a:endParaRPr lang="en-GB" dirty="0" smtClean="0"/>
          </a:p>
          <a:p>
            <a:pPr lvl="1"/>
            <a:r>
              <a:rPr lang="en-GB" dirty="0" smtClean="0"/>
              <a:t>vector from original position of View to current position</a:t>
            </a:r>
          </a:p>
          <a:p>
            <a:r>
              <a:rPr lang="en-GB" b="1" i="1" dirty="0" smtClean="0"/>
              <a:t>rotation, </a:t>
            </a:r>
            <a:r>
              <a:rPr lang="en-GB" b="1" i="1" dirty="0" err="1" smtClean="0"/>
              <a:t>rotationX</a:t>
            </a:r>
            <a:r>
              <a:rPr lang="en-GB" b="1" i="1" dirty="0" smtClean="0"/>
              <a:t>, </a:t>
            </a:r>
            <a:r>
              <a:rPr lang="en-GB" b="1" i="1" dirty="0" err="1" smtClean="0"/>
              <a:t>rotationY</a:t>
            </a:r>
            <a:endParaRPr lang="en-GB" b="1" i="1" dirty="0" smtClean="0"/>
          </a:p>
          <a:p>
            <a:pPr lvl="1"/>
            <a:r>
              <a:rPr lang="en-GB" dirty="0" smtClean="0"/>
              <a:t>controls rotation in 2D (rotation) and 3D (</a:t>
            </a:r>
            <a:r>
              <a:rPr lang="en-GB" dirty="0" err="1" smtClean="0"/>
              <a:t>rotationX</a:t>
            </a:r>
            <a:r>
              <a:rPr lang="en-GB" dirty="0" smtClean="0"/>
              <a:t>, </a:t>
            </a:r>
            <a:r>
              <a:rPr lang="en-GB" dirty="0" err="1" smtClean="0"/>
              <a:t>rotationY</a:t>
            </a:r>
            <a:r>
              <a:rPr lang="en-GB" dirty="0" smtClean="0"/>
              <a:t>)</a:t>
            </a:r>
          </a:p>
          <a:p>
            <a:r>
              <a:rPr lang="en-GB" b="1" i="1" dirty="0" err="1" smtClean="0"/>
              <a:t>scaleX</a:t>
            </a:r>
            <a:r>
              <a:rPr lang="en-GB" b="1" i="1" dirty="0" smtClean="0"/>
              <a:t>, </a:t>
            </a:r>
            <a:r>
              <a:rPr lang="en-GB" b="1" i="1" dirty="0" err="1" smtClean="0"/>
              <a:t>scaleY</a:t>
            </a:r>
            <a:endParaRPr lang="en-GB" b="1" i="1" dirty="0" smtClean="0"/>
          </a:p>
          <a:p>
            <a:pPr lvl="1"/>
            <a:r>
              <a:rPr lang="en-GB" dirty="0" smtClean="0"/>
              <a:t>2D scaling of View around a pivot point</a:t>
            </a:r>
          </a:p>
          <a:p>
            <a:r>
              <a:rPr lang="en-GB" b="1" i="1" dirty="0" err="1" smtClean="0"/>
              <a:t>pivotX</a:t>
            </a:r>
            <a:r>
              <a:rPr lang="en-GB" b="1" i="1" dirty="0" smtClean="0"/>
              <a:t>, </a:t>
            </a:r>
            <a:r>
              <a:rPr lang="en-GB" b="1" i="1" dirty="0" err="1" smtClean="0"/>
              <a:t>pivotY</a:t>
            </a:r>
            <a:endParaRPr lang="en-GB" b="1" i="1" dirty="0" smtClean="0"/>
          </a:p>
          <a:p>
            <a:pPr lvl="1"/>
            <a:r>
              <a:rPr lang="en-GB" dirty="0" smtClean="0"/>
              <a:t>location of pivot point for rotation and scaling</a:t>
            </a:r>
          </a:p>
          <a:p>
            <a:r>
              <a:rPr lang="en-GB" b="1" i="1" dirty="0" smtClean="0"/>
              <a:t>x, y</a:t>
            </a:r>
          </a:p>
          <a:p>
            <a:pPr lvl="1"/>
            <a:r>
              <a:rPr lang="en-GB" dirty="0" smtClean="0"/>
              <a:t>final location of View</a:t>
            </a:r>
          </a:p>
          <a:p>
            <a:r>
              <a:rPr lang="en-GB" b="1" i="1" dirty="0" smtClean="0"/>
              <a:t>alpha</a:t>
            </a:r>
          </a:p>
          <a:p>
            <a:pPr lvl="1"/>
            <a:r>
              <a:rPr lang="en-GB" dirty="0" smtClean="0"/>
              <a:t>transparency: 0 = opaque; 1=invisible.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574800"/>
            <a:ext cx="6032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9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Animating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7474"/>
            <a:ext cx="8229600" cy="3378689"/>
          </a:xfrm>
        </p:spPr>
        <p:txBody>
          <a:bodyPr/>
          <a:lstStyle/>
          <a:p>
            <a:r>
              <a:rPr lang="en-GB" dirty="0" smtClean="0"/>
              <a:t>To animate a View property, e.g., </a:t>
            </a:r>
            <a:r>
              <a:rPr lang="en-GB" dirty="0" err="1" smtClean="0"/>
              <a:t>color</a:t>
            </a:r>
            <a:r>
              <a:rPr lang="en-GB" dirty="0" smtClean="0"/>
              <a:t> or rotation,</a:t>
            </a:r>
          </a:p>
          <a:p>
            <a:pPr lvl="1"/>
            <a:r>
              <a:rPr lang="en-GB" dirty="0" smtClean="0"/>
              <a:t>create a property animator</a:t>
            </a:r>
          </a:p>
          <a:p>
            <a:pPr lvl="1"/>
            <a:r>
              <a:rPr lang="en-GB" dirty="0" smtClean="0"/>
              <a:t>specify the View property that you want to animate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6" y="1649604"/>
            <a:ext cx="5753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0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63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Animating with </a:t>
            </a:r>
            <a:r>
              <a:rPr lang="en-GB" dirty="0" err="1" smtClean="0"/>
              <a:t>ViewPropertyAnimator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9887"/>
            <a:ext cx="8229600" cy="2759685"/>
          </a:xfrm>
        </p:spPr>
        <p:txBody>
          <a:bodyPr>
            <a:normAutofit/>
          </a:bodyPr>
          <a:lstStyle/>
          <a:p>
            <a:r>
              <a:rPr lang="en-GB" dirty="0" smtClean="0"/>
              <a:t>Use a </a:t>
            </a:r>
            <a:r>
              <a:rPr lang="en-GB" dirty="0" err="1" smtClean="0"/>
              <a:t>ViewPropertyAnimator</a:t>
            </a:r>
            <a:r>
              <a:rPr lang="en-GB" dirty="0" smtClean="0"/>
              <a:t> if you want to animate many properties of an object at once</a:t>
            </a:r>
          </a:p>
          <a:p>
            <a:pPr lvl="1"/>
            <a:r>
              <a:rPr lang="en-GB" dirty="0" smtClean="0"/>
              <a:t>more efficient and leads to shorter code</a:t>
            </a:r>
          </a:p>
          <a:p>
            <a:r>
              <a:rPr lang="en-GB" dirty="0" smtClean="0"/>
              <a:t>Works like an </a:t>
            </a:r>
            <a:r>
              <a:rPr lang="en-GB" dirty="0" err="1" smtClean="0"/>
              <a:t>ObjectAnimator</a:t>
            </a:r>
            <a:r>
              <a:rPr lang="en-GB" dirty="0" smtClean="0"/>
              <a:t> – updates values, doesn’t just compute them</a:t>
            </a:r>
          </a:p>
        </p:txBody>
      </p:sp>
    </p:spTree>
    <p:extLst>
      <p:ext uri="{BB962C8B-B14F-4D97-AF65-F5344CB8AC3E}">
        <p14:creationId xmlns:p14="http://schemas.microsoft.com/office/powerpoint/2010/main" val="147352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Property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8137"/>
            <a:ext cx="8229600" cy="2429151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Property animation system lets you define</a:t>
            </a:r>
          </a:p>
          <a:p>
            <a:pPr lvl="1"/>
            <a:r>
              <a:rPr lang="en-GB" dirty="0" smtClean="0"/>
              <a:t>Duration (default is 300ms)</a:t>
            </a:r>
          </a:p>
          <a:p>
            <a:pPr lvl="1"/>
            <a:r>
              <a:rPr lang="en-GB" dirty="0" smtClean="0"/>
              <a:t>Time interpolation</a:t>
            </a:r>
          </a:p>
          <a:p>
            <a:pPr lvl="2"/>
            <a:r>
              <a:rPr lang="en-GB" dirty="0" smtClean="0"/>
              <a:t>How property values depend on elapsed time of animation</a:t>
            </a:r>
          </a:p>
          <a:p>
            <a:pPr lvl="1"/>
            <a:r>
              <a:rPr lang="en-GB" dirty="0" smtClean="0"/>
              <a:t>Repeat count and behaviour</a:t>
            </a:r>
          </a:p>
          <a:p>
            <a:pPr lvl="2"/>
            <a:r>
              <a:rPr lang="en-GB" dirty="0" smtClean="0"/>
              <a:t>Specify number of times animation should run and whether it should run in reverse</a:t>
            </a:r>
          </a:p>
          <a:p>
            <a:pPr lvl="1"/>
            <a:r>
              <a:rPr lang="en-GB" dirty="0" smtClean="0"/>
              <a:t>Animator sets</a:t>
            </a:r>
          </a:p>
          <a:p>
            <a:pPr lvl="2"/>
            <a:r>
              <a:rPr lang="en-GB" dirty="0" smtClean="0"/>
              <a:t>Group animation into logical sets that play together or sequentially</a:t>
            </a:r>
          </a:p>
          <a:p>
            <a:pPr lvl="1"/>
            <a:r>
              <a:rPr lang="en-GB" dirty="0" smtClean="0"/>
              <a:t>Frame refresh delay</a:t>
            </a:r>
          </a:p>
          <a:p>
            <a:pPr lvl="2"/>
            <a:r>
              <a:rPr lang="en-GB" dirty="0" smtClean="0"/>
              <a:t>How often to refresh frames of your animation (default 10ms)</a:t>
            </a:r>
          </a:p>
          <a:p>
            <a:pPr lvl="3"/>
            <a:r>
              <a:rPr lang="en-GB" dirty="0" smtClean="0"/>
              <a:t>Actually depends on how busy system is and how fast system can service the timer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417638"/>
            <a:ext cx="78994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0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19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Example of using </a:t>
            </a:r>
            <a:r>
              <a:rPr lang="en-GB" sz="3600" dirty="0" err="1" smtClean="0"/>
              <a:t>ViewPropertyAnimator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170831"/>
            <a:ext cx="756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81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animations in 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Can define property animations in XML instead of programmatically</a:t>
            </a:r>
          </a:p>
          <a:p>
            <a:pPr lvl="1"/>
            <a:r>
              <a:rPr lang="en-GB" dirty="0" smtClean="0"/>
              <a:t>lets you reuse your animations more easily</a:t>
            </a:r>
          </a:p>
          <a:p>
            <a:pPr lvl="1"/>
            <a:r>
              <a:rPr lang="en-GB" dirty="0" smtClean="0"/>
              <a:t>lets you edit the animation sequence more easily</a:t>
            </a:r>
          </a:p>
          <a:p>
            <a:r>
              <a:rPr lang="en-GB" dirty="0" smtClean="0"/>
              <a:t>Animations that use the legacy View animation API should be stored in res/</a:t>
            </a:r>
            <a:r>
              <a:rPr lang="en-GB" dirty="0" err="1" smtClean="0"/>
              <a:t>anim</a:t>
            </a:r>
            <a:endParaRPr lang="en-GB" dirty="0" smtClean="0"/>
          </a:p>
          <a:p>
            <a:r>
              <a:rPr lang="en-GB" dirty="0" smtClean="0"/>
              <a:t>Animations using the new property animation API should be stored in res/animator</a:t>
            </a:r>
          </a:p>
          <a:p>
            <a:pPr lvl="1"/>
            <a:r>
              <a:rPr lang="en-GB" dirty="0" smtClean="0"/>
              <a:t>Eclipse ADT plugin only looks in res/animator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8127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animations in 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208" y="1600200"/>
            <a:ext cx="4131592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XML tags for animation classes:</a:t>
            </a:r>
          </a:p>
          <a:p>
            <a:pPr lvl="1"/>
            <a:r>
              <a:rPr lang="en-GB" dirty="0" err="1" smtClean="0"/>
              <a:t>ValueAnimator</a:t>
            </a:r>
            <a:r>
              <a:rPr lang="en-GB" dirty="0" smtClean="0"/>
              <a:t>: &lt;animator&gt;</a:t>
            </a:r>
          </a:p>
          <a:p>
            <a:pPr lvl="1"/>
            <a:r>
              <a:rPr lang="en-GB" dirty="0" err="1" smtClean="0"/>
              <a:t>ObjectAnimator</a:t>
            </a:r>
            <a:r>
              <a:rPr lang="en-GB" dirty="0" smtClean="0"/>
              <a:t>: &lt;</a:t>
            </a:r>
            <a:r>
              <a:rPr lang="en-GB" dirty="0" err="1" smtClean="0"/>
              <a:t>objectAnimator</a:t>
            </a:r>
            <a:r>
              <a:rPr lang="en-GB" dirty="0" smtClean="0"/>
              <a:t>&gt;</a:t>
            </a:r>
          </a:p>
          <a:p>
            <a:pPr lvl="1"/>
            <a:r>
              <a:rPr lang="en-GB" dirty="0" err="1" smtClean="0"/>
              <a:t>AnimatorSet</a:t>
            </a:r>
            <a:r>
              <a:rPr lang="en-GB" dirty="0" smtClean="0"/>
              <a:t>: &lt;set&gt;</a:t>
            </a:r>
          </a:p>
          <a:p>
            <a:r>
              <a:rPr lang="en-GB" dirty="0" smtClean="0"/>
              <a:t>On left, plays a set of two object animations together and then a single object animator afterwards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104452" cy="43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07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animations in 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0235"/>
            <a:ext cx="8229600" cy="27559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order to run previous XML animation, must inflate it to an </a:t>
            </a:r>
            <a:r>
              <a:rPr lang="en-GB" dirty="0" err="1" smtClean="0"/>
              <a:t>AnimatorSet</a:t>
            </a:r>
            <a:r>
              <a:rPr lang="en-GB" dirty="0" smtClean="0"/>
              <a:t> and set target objects for all animations before starting the set</a:t>
            </a:r>
          </a:p>
          <a:p>
            <a:r>
              <a:rPr lang="en-GB" i="1" dirty="0" err="1" smtClean="0"/>
              <a:t>setTarget</a:t>
            </a:r>
            <a:r>
              <a:rPr lang="en-GB" dirty="0" smtClean="0"/>
              <a:t>() sets a single target object for all children of the </a:t>
            </a:r>
            <a:r>
              <a:rPr lang="en-GB" dirty="0" err="1" smtClean="0"/>
              <a:t>AnimatorSet</a:t>
            </a:r>
            <a:endParaRPr lang="en-GB" dirty="0" smtClean="0"/>
          </a:p>
          <a:p>
            <a:pPr lvl="1"/>
            <a:r>
              <a:rPr lang="en-GB" dirty="0" smtClean="0"/>
              <a:t>See code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841500"/>
            <a:ext cx="7797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property animation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5838"/>
            <a:ext cx="8229600" cy="260032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Figure depicts animation of x property of an object</a:t>
            </a:r>
          </a:p>
          <a:p>
            <a:r>
              <a:rPr lang="en-GB" dirty="0" smtClean="0"/>
              <a:t>Must travel 40 pixels in 40 </a:t>
            </a:r>
            <a:r>
              <a:rPr lang="en-GB" dirty="0" err="1" smtClean="0"/>
              <a:t>ms</a:t>
            </a:r>
            <a:endParaRPr lang="en-GB" dirty="0" smtClean="0"/>
          </a:p>
          <a:p>
            <a:r>
              <a:rPr lang="en-GB" dirty="0" smtClean="0"/>
              <a:t>Linear interpolation means object moves 10 pixels every 10 </a:t>
            </a:r>
            <a:r>
              <a:rPr lang="en-GB" dirty="0" err="1" smtClean="0"/>
              <a:t>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17638"/>
            <a:ext cx="7213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Non-linear interpolation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8538"/>
            <a:ext cx="8229600" cy="2587625"/>
          </a:xfrm>
        </p:spPr>
        <p:txBody>
          <a:bodyPr/>
          <a:lstStyle/>
          <a:p>
            <a:r>
              <a:rPr lang="en-GB" dirty="0" smtClean="0"/>
              <a:t>Can also specify </a:t>
            </a:r>
            <a:r>
              <a:rPr lang="en-GB" i="1" dirty="0" smtClean="0"/>
              <a:t>non-linear </a:t>
            </a:r>
            <a:r>
              <a:rPr lang="en-GB" dirty="0" smtClean="0"/>
              <a:t>interpolation</a:t>
            </a:r>
          </a:p>
          <a:p>
            <a:r>
              <a:rPr lang="en-GB" dirty="0" smtClean="0"/>
              <a:t>Figure shows object that accelerates at beginning of animation and decelerates at the end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17638"/>
            <a:ext cx="7213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3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animations are calculated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2991"/>
            <a:ext cx="8229600" cy="2070798"/>
          </a:xfrm>
        </p:spPr>
        <p:txBody>
          <a:bodyPr>
            <a:normAutofit fontScale="70000" lnSpcReduction="20000"/>
          </a:bodyPr>
          <a:lstStyle/>
          <a:p>
            <a:r>
              <a:rPr lang="en-GB" b="1" i="1" dirty="0" err="1" smtClean="0"/>
              <a:t>ValueAnimator</a:t>
            </a:r>
            <a:r>
              <a:rPr lang="en-GB" dirty="0" smtClean="0"/>
              <a:t> keeps track of animation’s timing (e.g., how long it’s been running, current value of animated property)</a:t>
            </a:r>
          </a:p>
          <a:p>
            <a:pPr lvl="1"/>
            <a:r>
              <a:rPr lang="en-GB" b="1" i="1" dirty="0" err="1" smtClean="0"/>
              <a:t>TimeInterpolator</a:t>
            </a:r>
            <a:r>
              <a:rPr lang="en-GB" dirty="0" smtClean="0"/>
              <a:t> – defines interpolation</a:t>
            </a:r>
          </a:p>
          <a:p>
            <a:pPr lvl="2"/>
            <a:r>
              <a:rPr lang="en-GB" dirty="0" smtClean="0"/>
              <a:t>e.g., </a:t>
            </a:r>
            <a:r>
              <a:rPr lang="en-GB" dirty="0" err="1" smtClean="0"/>
              <a:t>AccelerateDecelerateInterpolator</a:t>
            </a:r>
            <a:endParaRPr lang="en-GB" dirty="0" smtClean="0"/>
          </a:p>
          <a:p>
            <a:pPr lvl="1"/>
            <a:r>
              <a:rPr lang="en-GB" b="1" i="1" dirty="0" err="1" smtClean="0"/>
              <a:t>TypeEvaluator</a:t>
            </a:r>
            <a:r>
              <a:rPr lang="en-GB" dirty="0"/>
              <a:t> </a:t>
            </a:r>
            <a:r>
              <a:rPr lang="en-GB" dirty="0" smtClean="0"/>
              <a:t>– defines how to calculate values for the animated property</a:t>
            </a:r>
          </a:p>
          <a:p>
            <a:pPr lvl="2"/>
            <a:r>
              <a:rPr lang="en-GB" dirty="0" smtClean="0"/>
              <a:t>e.g., </a:t>
            </a:r>
            <a:r>
              <a:rPr lang="en-GB" dirty="0" err="1" smtClean="0"/>
              <a:t>IntEvaluator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303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an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5838"/>
            <a:ext cx="8229600" cy="299795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Create a </a:t>
            </a:r>
            <a:r>
              <a:rPr lang="en-GB" dirty="0" err="1" smtClean="0"/>
              <a:t>ValueAnimator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smtClean="0"/>
              <a:t>specifying</a:t>
            </a:r>
          </a:p>
          <a:p>
            <a:pPr lvl="1"/>
            <a:r>
              <a:rPr lang="en-GB" dirty="0" smtClean="0"/>
              <a:t>start value of animated property</a:t>
            </a:r>
          </a:p>
          <a:p>
            <a:pPr lvl="1"/>
            <a:r>
              <a:rPr lang="en-GB" dirty="0" smtClean="0"/>
              <a:t>end value of animated property</a:t>
            </a:r>
          </a:p>
          <a:p>
            <a:pPr lvl="1"/>
            <a:r>
              <a:rPr lang="en-GB" dirty="0" smtClean="0"/>
              <a:t>duration of animation</a:t>
            </a:r>
          </a:p>
          <a:p>
            <a:r>
              <a:rPr lang="en-GB" dirty="0" smtClean="0"/>
              <a:t>Call the </a:t>
            </a:r>
            <a:r>
              <a:rPr lang="en-GB" dirty="0" err="1" smtClean="0"/>
              <a:t>ValueAnimator</a:t>
            </a:r>
            <a:r>
              <a:rPr lang="en-GB" dirty="0" smtClean="0"/>
              <a:t> object’s start() method</a:t>
            </a:r>
          </a:p>
          <a:p>
            <a:r>
              <a:rPr lang="en-GB" dirty="0" smtClean="0"/>
              <a:t>During animation, </a:t>
            </a:r>
            <a:r>
              <a:rPr lang="en-GB" dirty="0" err="1" smtClean="0"/>
              <a:t>ValueAnimator</a:t>
            </a:r>
            <a:r>
              <a:rPr lang="en-GB" dirty="0" smtClean="0"/>
              <a:t> continuously calculates an elapsed </a:t>
            </a:r>
            <a:r>
              <a:rPr lang="en-GB" i="1" dirty="0" smtClean="0"/>
              <a:t>fraction</a:t>
            </a:r>
            <a:r>
              <a:rPr lang="en-GB" dirty="0" smtClean="0"/>
              <a:t> between 0 (beginning of animation) and 1 (end of animation period)</a:t>
            </a:r>
          </a:p>
          <a:p>
            <a:pPr lvl="1"/>
            <a:r>
              <a:rPr lang="en-GB" dirty="0" smtClean="0"/>
              <a:t>e.g., in animation above, 0.25 corresponds to 10 </a:t>
            </a:r>
            <a:r>
              <a:rPr lang="en-GB" dirty="0" err="1" smtClean="0"/>
              <a:t>ms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17638"/>
            <a:ext cx="7213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2524</Words>
  <Application>Microsoft Macintosh PowerPoint</Application>
  <PresentationFormat>On-screen Show (4:3)</PresentationFormat>
  <Paragraphs>313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Android: Animation</vt:lpstr>
      <vt:lpstr>Source</vt:lpstr>
      <vt:lpstr>Overview</vt:lpstr>
      <vt:lpstr>Property Animation</vt:lpstr>
      <vt:lpstr>Property animation</vt:lpstr>
      <vt:lpstr>How property animation works</vt:lpstr>
      <vt:lpstr>Non-linear interpolation</vt:lpstr>
      <vt:lpstr>How animations are calculated</vt:lpstr>
      <vt:lpstr>Running an animation</vt:lpstr>
      <vt:lpstr>Example</vt:lpstr>
      <vt:lpstr>Interpolated fractions</vt:lpstr>
      <vt:lpstr>Calculating the property value</vt:lpstr>
      <vt:lpstr>Limitations of View animation</vt:lpstr>
      <vt:lpstr>Property vs. View animation</vt:lpstr>
      <vt:lpstr>Advantages of View animation</vt:lpstr>
      <vt:lpstr>Property animation API overview</vt:lpstr>
      <vt:lpstr>Animators</vt:lpstr>
      <vt:lpstr>Evaluators</vt:lpstr>
      <vt:lpstr>Evaluators</vt:lpstr>
      <vt:lpstr>Interpolators</vt:lpstr>
      <vt:lpstr>Interpolators</vt:lpstr>
      <vt:lpstr>Animating with ValueAnimator</vt:lpstr>
      <vt:lpstr>Animating with ValueAnimator</vt:lpstr>
      <vt:lpstr>Animation Listeners</vt:lpstr>
      <vt:lpstr>Animating with ObjectAnimator</vt:lpstr>
      <vt:lpstr>Using an ObjectAnimator</vt:lpstr>
      <vt:lpstr>Using an ObjectAnimator</vt:lpstr>
      <vt:lpstr>Using an ObjectAnimator</vt:lpstr>
      <vt:lpstr>Forcing a screen redraw</vt:lpstr>
      <vt:lpstr>Using AnimatorSet</vt:lpstr>
      <vt:lpstr>Example of an AnimatorSet</vt:lpstr>
      <vt:lpstr>Example</vt:lpstr>
      <vt:lpstr>Animation Listeners</vt:lpstr>
      <vt:lpstr>AnimatorListenerAdapter</vt:lpstr>
      <vt:lpstr>Animating layout changes to ViewGroups</vt:lpstr>
      <vt:lpstr>LayoutTransition</vt:lpstr>
      <vt:lpstr>Example</vt:lpstr>
      <vt:lpstr>Enabling default layout transitions</vt:lpstr>
      <vt:lpstr>Example</vt:lpstr>
      <vt:lpstr>Using a TypeEvaluator</vt:lpstr>
      <vt:lpstr>Using interpolators</vt:lpstr>
      <vt:lpstr>Example</vt:lpstr>
      <vt:lpstr>PropertyValuesHolder</vt:lpstr>
      <vt:lpstr>Keyframes</vt:lpstr>
      <vt:lpstr>Example</vt:lpstr>
      <vt:lpstr>Animating Views</vt:lpstr>
      <vt:lpstr>Changes to the View class to support property animation</vt:lpstr>
      <vt:lpstr>Animating Views</vt:lpstr>
      <vt:lpstr>Animating with ViewPropertyAnimator</vt:lpstr>
      <vt:lpstr>Example of using ViewPropertyAnimator</vt:lpstr>
      <vt:lpstr>Declaring animations in XML</vt:lpstr>
      <vt:lpstr>Declaring animations in XML</vt:lpstr>
      <vt:lpstr>Declaring animations in XML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Android: Animation and Graphics</dc:title>
  <dc:creator>David Meredith</dc:creator>
  <cp:lastModifiedBy>David Meredith</cp:lastModifiedBy>
  <cp:revision>70</cp:revision>
  <dcterms:created xsi:type="dcterms:W3CDTF">2013-03-11T11:52:09Z</dcterms:created>
  <dcterms:modified xsi:type="dcterms:W3CDTF">2013-03-12T10:54:09Z</dcterms:modified>
</cp:coreProperties>
</file>